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8" r:id="rId6"/>
  </p:sldMasterIdLst>
  <p:notesMasterIdLst>
    <p:notesMasterId r:id="rId47"/>
  </p:notesMasterIdLst>
  <p:handoutMasterIdLst>
    <p:handoutMasterId r:id="rId48"/>
  </p:handoutMasterIdLst>
  <p:sldIdLst>
    <p:sldId id="1308" r:id="rId7"/>
    <p:sldId id="1313" r:id="rId8"/>
    <p:sldId id="1310" r:id="rId9"/>
    <p:sldId id="1333" r:id="rId10"/>
    <p:sldId id="1334" r:id="rId11"/>
    <p:sldId id="1335" r:id="rId12"/>
    <p:sldId id="1336" r:id="rId13"/>
    <p:sldId id="1337" r:id="rId14"/>
    <p:sldId id="1338" r:id="rId15"/>
    <p:sldId id="1339" r:id="rId16"/>
    <p:sldId id="1340" r:id="rId17"/>
    <p:sldId id="1341" r:id="rId18"/>
    <p:sldId id="1342" r:id="rId19"/>
    <p:sldId id="1343" r:id="rId20"/>
    <p:sldId id="1344" r:id="rId21"/>
    <p:sldId id="1345" r:id="rId22"/>
    <p:sldId id="1350" r:id="rId23"/>
    <p:sldId id="1351" r:id="rId24"/>
    <p:sldId id="1352" r:id="rId25"/>
    <p:sldId id="1353" r:id="rId26"/>
    <p:sldId id="1354" r:id="rId27"/>
    <p:sldId id="1355" r:id="rId28"/>
    <p:sldId id="1356" r:id="rId29"/>
    <p:sldId id="1357" r:id="rId30"/>
    <p:sldId id="1358" r:id="rId31"/>
    <p:sldId id="1359" r:id="rId32"/>
    <p:sldId id="1360" r:id="rId33"/>
    <p:sldId id="1361" r:id="rId34"/>
    <p:sldId id="1346" r:id="rId35"/>
    <p:sldId id="1347" r:id="rId36"/>
    <p:sldId id="1312" r:id="rId37"/>
    <p:sldId id="1326" r:id="rId38"/>
    <p:sldId id="1327" r:id="rId39"/>
    <p:sldId id="1328" r:id="rId40"/>
    <p:sldId id="1329" r:id="rId41"/>
    <p:sldId id="1330" r:id="rId42"/>
    <p:sldId id="1331" r:id="rId43"/>
    <p:sldId id="1332" r:id="rId44"/>
    <p:sldId id="1349" r:id="rId45"/>
    <p:sldId id="1248"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ection>
        <p14:section name="Slides Template" id="{5B0B8DFF-57E5-4D4B-BA72-542DF84B8E2F}">
          <p14:sldIdLst>
            <p14:sldId id="1308"/>
            <p14:sldId id="1313"/>
            <p14:sldId id="1310"/>
            <p14:sldId id="1333"/>
            <p14:sldId id="1334"/>
            <p14:sldId id="1335"/>
            <p14:sldId id="1336"/>
            <p14:sldId id="1337"/>
            <p14:sldId id="1338"/>
            <p14:sldId id="1339"/>
            <p14:sldId id="1340"/>
            <p14:sldId id="1341"/>
            <p14:sldId id="1342"/>
            <p14:sldId id="1343"/>
            <p14:sldId id="1344"/>
            <p14:sldId id="1345"/>
            <p14:sldId id="1350"/>
            <p14:sldId id="1351"/>
            <p14:sldId id="1352"/>
            <p14:sldId id="1353"/>
            <p14:sldId id="1354"/>
            <p14:sldId id="1355"/>
            <p14:sldId id="1356"/>
            <p14:sldId id="1357"/>
            <p14:sldId id="1358"/>
            <p14:sldId id="1359"/>
            <p14:sldId id="1360"/>
            <p14:sldId id="1361"/>
            <p14:sldId id="1346"/>
            <p14:sldId id="1347"/>
            <p14:sldId id="1312"/>
            <p14:sldId id="1326"/>
            <p14:sldId id="1327"/>
            <p14:sldId id="1328"/>
            <p14:sldId id="1329"/>
            <p14:sldId id="1330"/>
            <p14:sldId id="1331"/>
            <p14:sldId id="1332"/>
            <p14:sldId id="1349"/>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chael Biver" initials="MB" lastIdx="4" clrIdx="4">
    <p:extLst>
      <p:ext uri="{19B8F6BF-5375-455C-9EA6-DF929625EA0E}">
        <p15:presenceInfo xmlns:p15="http://schemas.microsoft.com/office/powerpoint/2012/main" userId="S-1-5-21-124525095-708259637-1543119021-7002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6323" autoAdjust="0"/>
  </p:normalViewPr>
  <p:slideViewPr>
    <p:cSldViewPr>
      <p:cViewPr varScale="1">
        <p:scale>
          <a:sx n="91" d="100"/>
          <a:sy n="91" d="100"/>
        </p:scale>
        <p:origin x="33" y="315"/>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Mobile</c:v>
                </c:pt>
              </c:strCache>
            </c:strRef>
          </c:tx>
          <c:spPr>
            <a:solidFill>
              <a:schemeClr val="accent2"/>
            </a:solidFill>
            <a:ln>
              <a:noFill/>
            </a:ln>
            <a:effectLst/>
          </c:spPr>
          <c:invertIfNegative val="0"/>
          <c:cat>
            <c:strRef>
              <c:f>Sheet1!$A$2:$A$3</c:f>
              <c:strCache>
                <c:ptCount val="2"/>
                <c:pt idx="0">
                  <c:v>Windows 8.1</c:v>
                </c:pt>
                <c:pt idx="1">
                  <c:v>Windows 10</c:v>
                </c:pt>
              </c:strCache>
            </c:strRef>
          </c:cat>
          <c:val>
            <c:numRef>
              <c:f>Sheet1!$B$2:$B$3</c:f>
              <c:numCache>
                <c:formatCode>General</c:formatCode>
                <c:ptCount val="2"/>
                <c:pt idx="0">
                  <c:v>30</c:v>
                </c:pt>
                <c:pt idx="1">
                  <c:v>80</c:v>
                </c:pt>
              </c:numCache>
            </c:numRef>
          </c:val>
          <c:extLst>
            <c:ext xmlns:c16="http://schemas.microsoft.com/office/drawing/2014/chart" uri="{C3380CC4-5D6E-409C-BE32-E72D297353CC}">
              <c16:uniqueId val="{00000000-EDBD-4A23-BE46-581E0C0600E4}"/>
            </c:ext>
          </c:extLst>
        </c:ser>
        <c:ser>
          <c:idx val="1"/>
          <c:order val="1"/>
          <c:tx>
            <c:strRef>
              <c:f>Sheet1!$C$1</c:f>
              <c:strCache>
                <c:ptCount val="1"/>
                <c:pt idx="0">
                  <c:v>Desktop</c:v>
                </c:pt>
              </c:strCache>
            </c:strRef>
          </c:tx>
          <c:spPr>
            <a:solidFill>
              <a:schemeClr val="tx2"/>
            </a:solidFill>
            <a:ln>
              <a:noFill/>
            </a:ln>
            <a:effectLst/>
          </c:spPr>
          <c:invertIfNegative val="0"/>
          <c:cat>
            <c:strRef>
              <c:f>Sheet1!$A$2:$A$3</c:f>
              <c:strCache>
                <c:ptCount val="2"/>
                <c:pt idx="0">
                  <c:v>Windows 8.1</c:v>
                </c:pt>
                <c:pt idx="1">
                  <c:v>Windows 10</c:v>
                </c:pt>
              </c:strCache>
            </c:strRef>
          </c:cat>
          <c:val>
            <c:numRef>
              <c:f>Sheet1!$C$2:$C$3</c:f>
              <c:numCache>
                <c:formatCode>General</c:formatCode>
                <c:ptCount val="2"/>
                <c:pt idx="0">
                  <c:v>20</c:v>
                </c:pt>
                <c:pt idx="1">
                  <c:v>80</c:v>
                </c:pt>
              </c:numCache>
            </c:numRef>
          </c:val>
          <c:extLst>
            <c:ext xmlns:c16="http://schemas.microsoft.com/office/drawing/2014/chart" uri="{C3380CC4-5D6E-409C-BE32-E72D297353CC}">
              <c16:uniqueId val="{00000001-EDBD-4A23-BE46-581E0C0600E4}"/>
            </c:ext>
          </c:extLst>
        </c:ser>
        <c:dLbls>
          <c:showLegendKey val="0"/>
          <c:showVal val="0"/>
          <c:showCatName val="0"/>
          <c:showSerName val="0"/>
          <c:showPercent val="0"/>
          <c:showBubbleSize val="0"/>
        </c:dLbls>
        <c:gapWidth val="219"/>
        <c:overlap val="-27"/>
        <c:axId val="336562096"/>
        <c:axId val="336562488"/>
      </c:barChart>
      <c:catAx>
        <c:axId val="336562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spc="-50" baseline="0">
                <a:solidFill>
                  <a:schemeClr val="tx1"/>
                </a:solidFill>
                <a:latin typeface="+mn-lt"/>
                <a:ea typeface="+mn-ea"/>
                <a:cs typeface="+mn-cs"/>
              </a:defRPr>
            </a:pPr>
            <a:endParaRPr lang="en-US"/>
          </a:p>
        </c:txPr>
        <c:crossAx val="336562488"/>
        <c:crosses val="autoZero"/>
        <c:auto val="1"/>
        <c:lblAlgn val="ctr"/>
        <c:lblOffset val="100"/>
        <c:noMultiLvlLbl val="0"/>
      </c:catAx>
      <c:valAx>
        <c:axId val="336562488"/>
        <c:scaling>
          <c:orientation val="minMax"/>
        </c:scaling>
        <c:delete val="1"/>
        <c:axPos val="l"/>
        <c:numFmt formatCode="General" sourceLinked="1"/>
        <c:majorTickMark val="none"/>
        <c:minorTickMark val="none"/>
        <c:tickLblPos val="nextTo"/>
        <c:crossAx val="336562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16-08-19T10:43:05.326" idx="4">
    <p:pos x="10" y="10"/>
    <p:text>Will want to communicate that the module 01-08 is for a specific scenario where you have determined which rings you want in your business and that the reference images are for when someone in a specific ring actually needs a clean install.  Otherwise we stress the importance of in place upgrade for WaaS and the new method of creating reference images after 1607 where we upgrade the old reference image and then sysprep and capture it.</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10/26/2016 1:21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10/26/2016 1:21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10/26/2016 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Microsoft introduced mobile device management (MDM) capabilities in Windows 8.1 and Windows Phone 8.1.  For PCs, these capabilities focused on BYOD scenarios, such as ensuring the devices met your security requirements before they could access corporate e-mail and resources.  For Windows Phone 8.1, these capabilities went a little further, enabling more “device lockdown” capabilities for configuring special-purpose devices for running specific line-of-business apps.</a:t>
            </a:r>
          </a:p>
          <a:p>
            <a:r>
              <a:rPr lang="en-US" sz="900" kern="1200" dirty="0">
                <a:solidFill>
                  <a:schemeClr val="tx1"/>
                </a:solidFill>
                <a:effectLst/>
                <a:latin typeface="Segoe UI Light" pitchFamily="34" charset="0"/>
                <a:ea typeface="+mn-ea"/>
                <a:cs typeface="+mn-cs"/>
              </a:rPr>
              <a:t>As we move to Windows 10, Microsoft will greatly expand these capabilities to provide much more robust capabilities.  It’s important to note that they’re not just going to recreate the 3,600 group policy settings that Windows has today.  Instead, they’ll provide an appropriate set of high-level capabilities.  Microsoft encourages you to check out the full list of settings as they get closer to the Windows 10 release and to let them know what additional settings might be required for your organization.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3279268-41C2-4E99-AE8B-91539303AF1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9728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kern="1200" dirty="0">
                <a:solidFill>
                  <a:srgbClr val="000000"/>
                </a:solidFill>
                <a:effectLst/>
                <a:latin typeface="Segoe UI" panose="020B0502040204020203" pitchFamily="34" charset="0"/>
                <a:ea typeface="+mn-ea"/>
                <a:cs typeface="+mn-cs"/>
              </a:rPr>
              <a:t>The MDM capabilities provided in Windows covers the complete lifecycle of the device.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kern="1200" dirty="0">
                <a:solidFill>
                  <a:srgbClr val="000000"/>
                </a:solidFill>
                <a:effectLst/>
                <a:latin typeface="Segoe UI" panose="020B0502040204020203" pitchFamily="34" charset="0"/>
                <a:ea typeface="+mn-ea"/>
                <a:cs typeface="+mn-cs"/>
              </a:rPr>
              <a:t>In Windows 10, these will be enhanced with additional capabilities in each phase of that lifecycle.  While the complete list of new functionality is still being defined, here are some examples of new MDM capabilities that Microsoft expects to deliver.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kern="1200" dirty="0">
                <a:solidFill>
                  <a:srgbClr val="000000"/>
                </a:solidFill>
                <a:effectLst/>
                <a:latin typeface="Segoe UI" panose="020B0502040204020203" pitchFamily="34" charset="0"/>
                <a:ea typeface="+mn-ea"/>
                <a:cs typeface="+mn-cs"/>
              </a:rPr>
              <a:t>They’ll provide easy enrollment capabilities to automate the MDM enrollment of the device as part of the Azure Active Directory join process.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kern="1200" dirty="0">
                <a:solidFill>
                  <a:srgbClr val="000000"/>
                </a:solidFill>
                <a:effectLst/>
                <a:latin typeface="Segoe UI" panose="020B0502040204020203" pitchFamily="34" charset="0"/>
                <a:ea typeface="+mn-ea"/>
                <a:cs typeface="+mn-cs"/>
              </a:rPr>
              <a:t>They’ll provide new controls for configuring and managing the Start menu.</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kern="1200" dirty="0">
                <a:solidFill>
                  <a:srgbClr val="000000"/>
                </a:solidFill>
                <a:effectLst/>
                <a:latin typeface="Segoe UI" panose="020B0502040204020203" pitchFamily="34" charset="0"/>
                <a:ea typeface="+mn-ea"/>
                <a:cs typeface="+mn-cs"/>
              </a:rPr>
              <a:t>They’ll enable new controls over Windows updates, allowing you to control when specific Windows updates are deployed to MDM-managed devices (think “WSUS from the cloud”).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kern="1200" dirty="0">
                <a:solidFill>
                  <a:srgbClr val="000000"/>
                </a:solidFill>
                <a:effectLst/>
                <a:latin typeface="Segoe UI" panose="020B0502040204020203" pitchFamily="34" charset="0"/>
                <a:ea typeface="+mn-ea"/>
                <a:cs typeface="+mn-cs"/>
              </a:rPr>
              <a:t>They’ll provide new </a:t>
            </a:r>
            <a:r>
              <a:rPr lang="en-US" sz="900" kern="1200" dirty="0" err="1">
                <a:solidFill>
                  <a:srgbClr val="000000"/>
                </a:solidFill>
                <a:effectLst/>
                <a:latin typeface="Segoe UI" panose="020B0502040204020203" pitchFamily="34" charset="0"/>
                <a:ea typeface="+mn-ea"/>
                <a:cs typeface="+mn-cs"/>
              </a:rPr>
              <a:t>AppLocker</a:t>
            </a:r>
            <a:r>
              <a:rPr lang="en-US" sz="900" kern="1200" dirty="0">
                <a:solidFill>
                  <a:srgbClr val="000000"/>
                </a:solidFill>
                <a:effectLst/>
                <a:latin typeface="Segoe UI" panose="020B0502040204020203" pitchFamily="34" charset="0"/>
                <a:ea typeface="+mn-ea"/>
                <a:cs typeface="+mn-cs"/>
              </a:rPr>
              <a:t> and Enterprise Data Protection configuration settings.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kern="1200" dirty="0">
                <a:solidFill>
                  <a:srgbClr val="000000"/>
                </a:solidFill>
                <a:effectLst/>
                <a:latin typeface="Segoe UI" panose="020B0502040204020203" pitchFamily="34" charset="0"/>
                <a:ea typeface="+mn-ea"/>
                <a:cs typeface="+mn-cs"/>
              </a:rPr>
              <a:t>They’ll enable integration with the Windows Store and the Business Store Portal (BSP) to enable automated app management.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kern="1200" dirty="0">
                <a:solidFill>
                  <a:srgbClr val="000000"/>
                </a:solidFill>
                <a:effectLst/>
                <a:latin typeface="Segoe UI" panose="020B0502040204020203" pitchFamily="34" charset="0"/>
                <a:ea typeface="+mn-ea"/>
                <a:cs typeface="+mn-cs"/>
              </a:rPr>
              <a:t>They’ll provide full device wipe capabilities, even for PCs.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kern="1200" dirty="0">
                <a:solidFill>
                  <a:srgbClr val="000000"/>
                </a:solidFill>
                <a:effectLst/>
                <a:latin typeface="Segoe UI" panose="020B0502040204020203" pitchFamily="34" charset="0"/>
                <a:ea typeface="+mn-ea"/>
                <a:cs typeface="+mn-cs"/>
              </a:rPr>
              <a:t>These capabilities will be supported on all types of devices, including Windows phone devices, PCs and tablets, and Internet-of-Things (</a:t>
            </a:r>
            <a:r>
              <a:rPr lang="en-US" sz="900" kern="1200" dirty="0" err="1">
                <a:solidFill>
                  <a:srgbClr val="000000"/>
                </a:solidFill>
                <a:effectLst/>
                <a:latin typeface="Segoe UI" panose="020B0502040204020203" pitchFamily="34" charset="0"/>
                <a:ea typeface="+mn-ea"/>
                <a:cs typeface="+mn-cs"/>
              </a:rPr>
              <a:t>IoT</a:t>
            </a:r>
            <a:r>
              <a:rPr lang="en-US" sz="900" kern="1200" dirty="0">
                <a:solidFill>
                  <a:srgbClr val="000000"/>
                </a:solidFill>
                <a:effectLst/>
                <a:latin typeface="Segoe UI" panose="020B0502040204020203" pitchFamily="34" charset="0"/>
                <a:ea typeface="+mn-ea"/>
                <a:cs typeface="+mn-cs"/>
              </a:rPr>
              <a:t>) devices.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931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Let’s talk more about the choices in Identity.  Of course we need to start by talking about Active Directory, which is used by almost all businesses today to provide identity, security, and more.  Microsoft will continue to fully support all the Active Directory capabilities in Windows 10 – no surprise there.  (They also have Microsoft accounts, which are effectively a consumer identity system.  These can still be used with Windows 10 as well.)</a:t>
            </a:r>
          </a:p>
          <a:p>
            <a:r>
              <a:rPr lang="en-US" sz="900" kern="1200" dirty="0">
                <a:solidFill>
                  <a:schemeClr val="tx1"/>
                </a:solidFill>
                <a:effectLst/>
                <a:latin typeface="Segoe UI Light" pitchFamily="34" charset="0"/>
                <a:ea typeface="+mn-ea"/>
                <a:cs typeface="+mn-cs"/>
              </a:rPr>
              <a:t>The biggest change related to identity in Windows 10 is the full support of Azure Active Directory.  This means that Windows 10 is fully aware of Azure Active Directory accounts and services, and can leverage these in several ways that we’ll talk about it a little while.</a:t>
            </a:r>
          </a:p>
          <a:p>
            <a:r>
              <a:rPr lang="en-US" sz="900" kern="1200" dirty="0">
                <a:solidFill>
                  <a:schemeClr val="tx1"/>
                </a:solidFill>
                <a:effectLst/>
                <a:latin typeface="Segoe UI Light" pitchFamily="34" charset="0"/>
                <a:ea typeface="+mn-ea"/>
                <a:cs typeface="+mn-cs"/>
              </a:rPr>
              <a:t>It’s important to understand that this doesn’t mean choosing one or the other.  For organizations with existing Active Directory domains, you’ll use these together to provide additional capabilities.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6108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As previously mentioned, Microsoft can support management of both organization-owned devices and personally-owned (BYOD) devices.  When talking about identity, this is of course also true.</a:t>
            </a:r>
          </a:p>
          <a:p>
            <a:r>
              <a:rPr lang="en-US" sz="900" kern="1200" dirty="0">
                <a:solidFill>
                  <a:schemeClr val="tx1"/>
                </a:solidFill>
                <a:effectLst/>
                <a:latin typeface="Segoe UI Light" pitchFamily="34" charset="0"/>
                <a:ea typeface="+mn-ea"/>
                <a:cs typeface="+mn-cs"/>
              </a:rPr>
              <a:t>For organization-owned devices, you can join these into an Active Directory domain in order to establish trust, then sign on with an Active Directory account.  Management is provided via Group Policy and System Center, working together.  (Note that this isn’t supported by Windows phone devices; Azure Active Directory is supported though.)</a:t>
            </a:r>
          </a:p>
          <a:p>
            <a:r>
              <a:rPr lang="en-US" sz="900" kern="1200" dirty="0">
                <a:solidFill>
                  <a:schemeClr val="tx1"/>
                </a:solidFill>
                <a:effectLst/>
                <a:latin typeface="Segoe UI Light" pitchFamily="34" charset="0"/>
                <a:ea typeface="+mn-ea"/>
                <a:cs typeface="+mn-cs"/>
              </a:rPr>
              <a:t>Or you can join them into an Azure Active Directory tenant, and then sign on using an Azure Active Directory account, with full support for roaming of app settings and data through Azure storage (still a work-in-progress).  In this case, you would typically manage the device using Intune or a third-party MDM service.</a:t>
            </a:r>
          </a:p>
          <a:p>
            <a:r>
              <a:rPr lang="en-US" sz="900" kern="1200" dirty="0">
                <a:solidFill>
                  <a:schemeClr val="tx1"/>
                </a:solidFill>
                <a:effectLst/>
                <a:latin typeface="Segoe UI Light" pitchFamily="34" charset="0"/>
                <a:ea typeface="+mn-ea"/>
                <a:cs typeface="+mn-cs"/>
              </a:rPr>
              <a:t>But the real value comes when you combine the two:  After synchronizing your Active Directory domain with Azure Active Directory, there are additional single sign-on benefits.  Microsoft automatically recognizes the association between the AD and Azure AD accounts, which enables Active Directory users to seamlessly access cloud-based services without having to provide their credentials again.  And Azure AD users can access on-premises services without needing to do anything else.</a:t>
            </a:r>
          </a:p>
          <a:p>
            <a:r>
              <a:rPr lang="en-US" sz="900" kern="1200" dirty="0">
                <a:solidFill>
                  <a:schemeClr val="tx1"/>
                </a:solidFill>
                <a:effectLst/>
                <a:latin typeface="Segoe UI Light" pitchFamily="34" charset="0"/>
                <a:ea typeface="+mn-ea"/>
                <a:cs typeface="+mn-cs"/>
              </a:rPr>
              <a:t>When talking about cloud-based services, we don’t just mean the Microsoft-provided ones – you would expect seamless access to the Windows Store, Intune, Office 365, and other services built around Azure AD.  But Microsoft will also provide single sign-on to hundreds of additional SaaS (software as a service) offerings from many different providers.  All you need to do is define the connection between Azure AD and these services (normally a simple wizard-driven process) and you’re all set.</a:t>
            </a:r>
          </a:p>
          <a:p>
            <a:r>
              <a:rPr lang="en-US" sz="900" kern="1200" dirty="0">
                <a:solidFill>
                  <a:schemeClr val="tx1"/>
                </a:solidFill>
                <a:effectLst/>
                <a:latin typeface="Segoe UI Light" pitchFamily="34" charset="0"/>
                <a:ea typeface="+mn-ea"/>
                <a:cs typeface="+mn-cs"/>
              </a:rPr>
              <a:t>For personally-owned devices, Microsoft will support “device registration” (formerly called “Workplace Join”) to register a personal device.  Once registered, you can be assured of an additional level of trust:  Having the user’s credentials by themselves might not be good enough (because someone might have been able to obtain their password), but if they are using a trusted device, then access would be allowed.  Microsoft will continue to build on these “conditional access” capabilities.  These personally-owned devices can also be managed using Intune or an MDM service too.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CF22A1-E020-4FB9-88C7-EE5CFE741B4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8392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To use Azure Active Directory, you first need to set up an Azure Active Directory tenant for your organizations.  (If you are already using Intune or Office 365, you already have one.  If not, it’s easy to set up a new one, typically for free.)  Once you have set up the Azure AD tenant, you can set up synchronization between your existing Active Directory domain and Azure Active Directory through a free synchronization utility (Azure AD Sync now, Azure AD Connect coming soon) which is quickly configured via a wizard and then runs periodically to keep Azure AD up to date.</a:t>
            </a:r>
          </a:p>
          <a:p>
            <a:r>
              <a:rPr lang="en-US" sz="900" kern="1200" dirty="0">
                <a:solidFill>
                  <a:schemeClr val="tx1"/>
                </a:solidFill>
                <a:effectLst/>
                <a:latin typeface="Segoe UI Light" pitchFamily="34" charset="0"/>
                <a:ea typeface="+mn-ea"/>
                <a:cs typeface="+mn-cs"/>
              </a:rPr>
              <a:t>PCs and devices can join Azure Active Directory, or they can just leverage Azure AD accounts.  Either way, they then have single sign-on access to cloud-based services and get automatic roaming of app settings and data between all types of Windows devices.  (Settings related to these organization accounts is kept separate from Microsoft accounts personal settings.)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60732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EB675F-DA6E-4713-A9BD-7A1A0D83BF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10/26/2016 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04001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4758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929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4055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00757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has been true for a long time:  Windows contains many management features designed to meet the needs of businesses.  This legacy goes back many years, with capabilities that started in Windows for Workgroups 3.11 and has continued to evolve since.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5611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85896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9878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81386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82677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7588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0587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6440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Remember initially Microsoft recommended that you should make choices based on scenario?  That means you could have one group of devices managed using on-premises services like Active Directory Group Policy and System Center Configuration Manager, while another group of devices could be leveraging Azure Active Directory and Intune. </a:t>
            </a:r>
          </a:p>
          <a:p>
            <a:r>
              <a:rPr lang="en-US" sz="900" kern="1200" dirty="0">
                <a:solidFill>
                  <a:schemeClr val="tx1"/>
                </a:solidFill>
                <a:effectLst/>
                <a:latin typeface="Segoe UI Light" pitchFamily="34" charset="0"/>
                <a:ea typeface="+mn-ea"/>
                <a:cs typeface="+mn-cs"/>
              </a:rPr>
              <a:t>But that doesn’t mean that you need to manage these separately.  The Microsoft enterprise client management team has been working for some time on ensuring that you can manage both sets of devices from a single administrative console.  This means that you only need to define apps once; you only need to create one set of policies; and you get all inventory in one central place.  </a:t>
            </a:r>
          </a:p>
          <a:p>
            <a:r>
              <a:rPr lang="en-US" sz="900" kern="1200" dirty="0">
                <a:solidFill>
                  <a:schemeClr val="tx1"/>
                </a:solidFill>
                <a:effectLst/>
                <a:latin typeface="Segoe UI Light" pitchFamily="34" charset="0"/>
                <a:ea typeface="+mn-ea"/>
                <a:cs typeface="+mn-cs"/>
              </a:rPr>
              <a:t>[This vision reflects something that analysts have been saying for some time:  While separate MDM vendors have sprung up to fill in the gaps caused by the creation of these new cloud-based services, eventually organizations will come to realize that having a single management solution for all devices will be advantageous – without that meaning that you have to give up existing capabilities that you use today with traditional on-premises solutions like System Center and Group Policy.)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50850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For those using Active Directory and Group Policy to manage organization-owned devices, Microsoft will of course provide new policies to support Windows 10 features like the new “Project Spartan” browser, Next-Generation Credentials, Start screen and start menu controls, and more.  They want to ensure that it’s easy for you to drop new Windows 10 devices into your infrastructure and manage them like you do today.</a:t>
            </a:r>
          </a:p>
          <a:p>
            <a:r>
              <a:rPr lang="en-US" sz="900" kern="1200" dirty="0">
                <a:solidFill>
                  <a:schemeClr val="tx1"/>
                </a:solidFill>
                <a:effectLst/>
                <a:latin typeface="Segoe UI Light" pitchFamily="34" charset="0"/>
                <a:ea typeface="+mn-ea"/>
                <a:cs typeface="+mn-cs"/>
              </a:rPr>
              <a:t>Since many of you are still using Windows 7, it’s important to also point out the Group Policy investments that Microsoft made in Windows 8 and Windows 8.1.  Many of these changes were to improve the overall performance of Group Policy, especially when devices are connected across slow network links or </a:t>
            </a:r>
            <a:r>
              <a:rPr lang="en-US" sz="900" kern="1200" dirty="0" err="1">
                <a:solidFill>
                  <a:schemeClr val="tx1"/>
                </a:solidFill>
                <a:effectLst/>
                <a:latin typeface="Segoe UI Light" pitchFamily="34" charset="0"/>
                <a:ea typeface="+mn-ea"/>
                <a:cs typeface="+mn-cs"/>
              </a:rPr>
              <a:t>DirectAccess</a:t>
            </a:r>
            <a:r>
              <a:rPr lang="en-US" sz="900" kern="1200" dirty="0">
                <a:solidFill>
                  <a:schemeClr val="tx1"/>
                </a:solidFill>
                <a:effectLst/>
                <a:latin typeface="Segoe UI Light" pitchFamily="34" charset="0"/>
                <a:ea typeface="+mn-ea"/>
                <a:cs typeface="+mn-cs"/>
              </a:rPr>
              <a:t>.  Microsoft also improved support for larger policies and added support for other new capabilities added in those releases, such as with IPv6 and VPN.</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4121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this module we are creating</a:t>
            </a:r>
            <a:r>
              <a:rPr lang="en-US" baseline="0" dirty="0"/>
              <a:t> the base for the next modules with setting up the following components:</a:t>
            </a:r>
          </a:p>
          <a:p>
            <a:pPr marL="171450" indent="-171450">
              <a:buFontTx/>
              <a:buChar char="-"/>
            </a:pPr>
            <a:r>
              <a:rPr lang="en-US" baseline="0" dirty="0"/>
              <a:t>Microsoft Intune as MDM platform to achieve centralized mobile device management</a:t>
            </a:r>
            <a:endParaRPr lang="en-US" dirty="0"/>
          </a:p>
        </p:txBody>
      </p:sp>
      <p:sp>
        <p:nvSpPr>
          <p:cNvPr id="4" name="Foliennummernplatzhalter 3"/>
          <p:cNvSpPr>
            <a:spLocks noGrp="1"/>
          </p:cNvSpPr>
          <p:nvPr>
            <p:ph type="sldNum" sz="quarter" idx="10"/>
          </p:nvPr>
        </p:nvSpPr>
        <p:spPr/>
        <p:txBody>
          <a:bodyPr/>
          <a:lstStyle/>
          <a:p>
            <a:fld id="{7BBECC96-BD14-4F11-899F-CCB1008168A6}" type="slidenum">
              <a:rPr lang="en-US" smtClean="0"/>
              <a:t>31</a:t>
            </a:fld>
            <a:endParaRPr lang="en-US"/>
          </a:p>
        </p:txBody>
      </p:sp>
    </p:spTree>
    <p:extLst>
      <p:ext uri="{BB962C8B-B14F-4D97-AF65-F5344CB8AC3E}">
        <p14:creationId xmlns:p14="http://schemas.microsoft.com/office/powerpoint/2010/main" val="298608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But of course your needs continue to evolve, and Windows will continue to evolve with it.  That doesn’t mean that Microsoft radically overhauls what they’re currently doing.  Instead, Microsoft is looking to add new capabilities, and in some cases entirely new scenarios, for managing Windows.  As a result, they believe Windows 10 will have the best set of management choices – they’ll have a solution, regardless of your specific scenario or scenarios.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35520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08" marR="0" lvl="0" indent="0" algn="l" defTabSz="9240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10/26/2016 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0422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EB675F-DA6E-4713-A9BD-7A1A0D83BF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10/26/2016 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7708"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16698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10/26/2016 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055037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10/26/2016 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760341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10/26/2016 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51904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MS Story</a:t>
            </a:r>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10/26/2016 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14700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a:t>
            </a:r>
            <a:r>
              <a:rPr lang="en-US" baseline="0" dirty="0"/>
              <a:t> to Action]</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6A5D2E-37CA-4186-9A85-702E65E0B65D}"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3823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10/26/2016 1:21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what does Microsoft mean when they say that business needs are evolving?  Many things:  a shift towards a mobile workplace, a realization of heterogeneous ecosystems, bring your own device (BYOD) and choose your own device (CYOD) scenarios, the cloud, and more.  Most importantly, the rate of change is increasing, which is why they’re investing in new scenarios and capabilities:  They want Windows to remain the best-managed platform, regardless of how you are using it.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1:21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2858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At a high level, they have two main choices:  Traditional management, with Group Policy, System Center, and related components; and Mobile Device Management (MDM), which Microsoft has added in Windows 8.1 and continues to enhance.  In Windows 10, they’ll greatly expand the MDM capabilities while shifting to a consistent implementation across phone and PC devices, and of course they’ll support both their own Intune service as well as other third-party MDM solutions.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6A5D2E-37CA-4186-9A85-702E65E0B65D}"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2423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But really there’s more to it than just what management tool you use.  There are choices in several areas.</a:t>
            </a:r>
          </a:p>
          <a:p>
            <a:r>
              <a:rPr lang="en-US" sz="900" kern="1200" dirty="0">
                <a:solidFill>
                  <a:schemeClr val="tx1"/>
                </a:solidFill>
                <a:effectLst/>
                <a:latin typeface="Segoe UI Light" pitchFamily="34" charset="0"/>
                <a:ea typeface="+mn-ea"/>
                <a:cs typeface="+mn-cs"/>
              </a:rPr>
              <a:t>For identity Microsoft will continue supporting Active Directory and domain-joined computers, while also directly supporting Azure Active Directory and “logon to the cloud.”</a:t>
            </a:r>
          </a:p>
          <a:p>
            <a:r>
              <a:rPr lang="en-US" sz="900" kern="1200" dirty="0">
                <a:solidFill>
                  <a:schemeClr val="tx1"/>
                </a:solidFill>
                <a:effectLst/>
                <a:latin typeface="Segoe UI Light" pitchFamily="34" charset="0"/>
                <a:ea typeface="+mn-ea"/>
                <a:cs typeface="+mn-cs"/>
              </a:rPr>
              <a:t>From a management perspective, Group Policy and Configuration Manager (or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PC management tools) will continue to provide the greatest functionality, while Intune and third-party MDM services will provide lightweight mechanisms for managing Windows devices in appropriate scenarios.</a:t>
            </a:r>
          </a:p>
          <a:p>
            <a:r>
              <a:rPr lang="en-US" sz="900" kern="1200" dirty="0">
                <a:solidFill>
                  <a:schemeClr val="tx1"/>
                </a:solidFill>
                <a:effectLst/>
                <a:latin typeface="Segoe UI Light" pitchFamily="34" charset="0"/>
                <a:ea typeface="+mn-ea"/>
                <a:cs typeface="+mn-cs"/>
              </a:rPr>
              <a:t>For updating Windows systems, Microsoft will continue supporting Windows Update (where they automatically update devices as those updates are released) and WSUS (including with System Center Configuration Manager) where you control when updates are deployed.  But they’ll also add new MDM capabilities, where Intune and third-party MDM services can also control the Windows updating process.</a:t>
            </a:r>
          </a:p>
          <a:p>
            <a:r>
              <a:rPr lang="en-US" sz="900" kern="1200" dirty="0">
                <a:solidFill>
                  <a:schemeClr val="tx1"/>
                </a:solidFill>
                <a:effectLst/>
                <a:latin typeface="Segoe UI Light" pitchFamily="34" charset="0"/>
                <a:ea typeface="+mn-ea"/>
                <a:cs typeface="+mn-cs"/>
              </a:rPr>
              <a:t>Overall these choices reflect the type of infrastructure being used to manage the devices.  Whether on-premises or in the cloud, Windows 10 will support your choices.</a:t>
            </a:r>
          </a:p>
          <a:p>
            <a:r>
              <a:rPr lang="en-US" sz="900" kern="1200" dirty="0">
                <a:solidFill>
                  <a:schemeClr val="tx1"/>
                </a:solidFill>
                <a:effectLst/>
                <a:latin typeface="Segoe UI Light" pitchFamily="34" charset="0"/>
                <a:ea typeface="+mn-ea"/>
                <a:cs typeface="+mn-cs"/>
              </a:rPr>
              <a:t>Microsoft thinks this scenarios also aligns well with device ownership – you may choose to manage corporate-owned devices (including “choose your own device” (CYOD) scenarios) differently from “bring your own device” (BYOD) employee-owned devices.</a:t>
            </a:r>
          </a:p>
          <a:p>
            <a:r>
              <a:rPr lang="en-US" sz="900" kern="1200" dirty="0">
                <a:solidFill>
                  <a:schemeClr val="tx1"/>
                </a:solidFill>
                <a:effectLst/>
                <a:latin typeface="Segoe UI Light" pitchFamily="34" charset="0"/>
                <a:ea typeface="+mn-ea"/>
                <a:cs typeface="+mn-cs"/>
              </a:rPr>
              <a:t>Microsoft doesn’t expect a one-size-fits-all solution, as you can pick the combination that makes the most sense for specific device usage scenarios.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6A5D2E-37CA-4186-9A85-702E65E0B65D}"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64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When Microsoft looks at how these technologies are typically used together, they see three groupings:  Basic controls, provided through Exchange ActiveSync for the most basic needs, e.g. e-mail access; Lightweight controls, for either company-owned or personal devices where more management is needed or desired; and Full Control where Group Policy, System Center, and WSUS provide extensive capabilities that target company-owned devices (typically connected to the corporate network).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6A5D2E-37CA-4186-9A85-702E65E0B65D}"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547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When looking at the specific Windows features that support these management scenarios, you can see that Microsoft builds many into Windows itself.  They’ll continue to enhance these in Windows 10.  But they also leverage features of Windows Server, System Center, and MDOP to provide complete on-premises management.</a:t>
            </a:r>
          </a:p>
          <a:p>
            <a:r>
              <a:rPr lang="en-US" sz="900" kern="1200" dirty="0">
                <a:solidFill>
                  <a:schemeClr val="tx1"/>
                </a:solidFill>
                <a:effectLst/>
                <a:latin typeface="Segoe UI Light" pitchFamily="34" charset="0"/>
                <a:ea typeface="+mn-ea"/>
                <a:cs typeface="+mn-cs"/>
              </a:rPr>
              <a:t>With Windows 10, Microsoft will also fully embrace cloud services, beyond just Intune and MDM, with built-in support for Azure Active Directory, Azure RMS, and more.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3279268-41C2-4E99-AE8B-91539303AF1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08114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In the case of on-premises infrastructure, Microsoft wants to ensure that your existing infrastructure doesn’t require any major upgrades in order to support Windows 10.  To support that, existing System Center and Windows Server versions will fully support the management and deployment of Windows 10.  There may be some updates required to add this support, but they’ll be sure to make those available at or before the Windows 10 release.  (Microsoft will also update MDT 2013, their free deployment tool, to support Windows 10 deployment.)</a:t>
            </a:r>
          </a:p>
          <a:p>
            <a:r>
              <a:rPr lang="en-US" sz="900" kern="1200" dirty="0">
                <a:solidFill>
                  <a:schemeClr val="tx1"/>
                </a:solidFill>
                <a:effectLst/>
                <a:latin typeface="Segoe UI Light" pitchFamily="34" charset="0"/>
                <a:ea typeface="+mn-ea"/>
                <a:cs typeface="+mn-cs"/>
              </a:rPr>
              <a:t>They’re also working on a new version of System Center Configuration Manager, as well as a new version of Windows Server.  These new versions, which will be available after the Windows 10 release, will offer some new capabilities related to new Windows 10 features, but these aren’t mandatory for the Windows functionality you use today.</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3279268-41C2-4E99-AE8B-91539303AF1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5064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grpSp>
        <p:nvGrpSpPr>
          <p:cNvPr id="15" name="Group 14"/>
          <p:cNvGrpSpPr>
            <a:grpSpLocks noChangeAspect="1"/>
          </p:cNvGrpSpPr>
          <p:nvPr userDrawn="1"/>
        </p:nvGrpSpPr>
        <p:grpSpPr bwMode="gray">
          <a:xfrm>
            <a:off x="457200" y="6154121"/>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582862"/>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latin typeface="Segoe UI Semibold" panose="020B0702040204020203" pitchFamily="34" charset="0"/>
                <a:cs typeface="Segoe UI Semibold" panose="020B07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411642"/>
            <a:ext cx="6402388" cy="1219205"/>
          </a:xfrm>
        </p:spPr>
        <p:txBody>
          <a:bodyPr tIns="109728" bIns="109728">
            <a:noAutofit/>
          </a:bodyPr>
          <a:lstStyle>
            <a:lvl1pPr marL="0" indent="0">
              <a:spcBef>
                <a:spcPts val="0"/>
              </a:spcBef>
              <a:buNone/>
              <a:defRPr sz="3200" spc="-50" baseline="0">
                <a:gradFill>
                  <a:gsLst>
                    <a:gs pos="76768">
                      <a:srgbClr val="FFFFFF"/>
                    </a:gs>
                    <a:gs pos="53000">
                      <a:srgbClr val="FFFFFF"/>
                    </a:gs>
                  </a:gsLst>
                  <a:lin ang="5400000" scaled="0"/>
                </a:gradFill>
                <a:latin typeface="+mn-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88247" y="6162450"/>
            <a:ext cx="1646238" cy="352649"/>
          </a:xfrm>
          <a:prstGeom prst="rect">
            <a:avLst/>
          </a:prstGeom>
        </p:spPr>
      </p:pic>
      <p:sp>
        <p:nvSpPr>
          <p:cNvPr id="8" name="Windows 10"/>
          <p:cNvSpPr>
            <a:spLocks noChangeAspect="1" noEditPoints="1"/>
          </p:cNvSpPr>
          <p:nvPr userDrawn="1"/>
        </p:nvSpPr>
        <p:spPr bwMode="auto">
          <a:xfrm>
            <a:off x="502170" y="845527"/>
            <a:ext cx="39149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272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00432"/>
            <a:ext cx="9143936" cy="1828786"/>
          </a:xfrm>
          <a:noFill/>
        </p:spPr>
        <p:txBody>
          <a:bodyPr lIns="146304" tIns="91440" rIns="146304" bIns="91440" anchor="t" anchorCtr="0"/>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274701" y="4330541"/>
            <a:ext cx="7315137" cy="1125880"/>
          </a:xfrm>
          <a:noFill/>
        </p:spPr>
        <p:txBody>
          <a:bodyPr lIns="146304" tIns="109728" rIns="146304" bIns="109728">
            <a:noAutofit/>
          </a:bodyPr>
          <a:lstStyle>
            <a:lvl1pPr marL="0" indent="0">
              <a:spcBef>
                <a:spcPts val="0"/>
              </a:spcBef>
              <a:buNone/>
              <a:defRPr lang="en-US" sz="2800" kern="1200" spc="-50" baseline="0" dirty="0" smtClean="0">
                <a:solidFill>
                  <a:schemeClr val="tx1"/>
                </a:soli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Windows 10"/>
          <p:cNvSpPr>
            <a:spLocks noChangeAspect="1" noEditPoints="1"/>
          </p:cNvSpPr>
          <p:nvPr userDrawn="1"/>
        </p:nvSpPr>
        <p:spPr bwMode="auto">
          <a:xfrm>
            <a:off x="502170" y="845527"/>
            <a:ext cx="39149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userDrawn="1"/>
        </p:nvSpPr>
        <p:spPr bwMode="auto">
          <a:xfrm>
            <a:off x="274701" y="5930296"/>
            <a:ext cx="2836800" cy="7461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1200" dirty="0">
                <a:solidFill>
                  <a:srgbClr val="505050"/>
                </a:solidFill>
                <a:ea typeface="Segoe UI" pitchFamily="34" charset="0"/>
                <a:cs typeface="Segoe UI" pitchFamily="34" charset="0"/>
              </a:rPr>
              <a:t>Place partner logo here and/or Microsoft Partner Program Logo </a:t>
            </a:r>
          </a:p>
        </p:txBody>
      </p:sp>
    </p:spTree>
    <p:extLst>
      <p:ext uri="{BB962C8B-B14F-4D97-AF65-F5344CB8AC3E}">
        <p14:creationId xmlns:p14="http://schemas.microsoft.com/office/powerpoint/2010/main" val="1103001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677382"/>
          </a:xfrm>
        </p:spPr>
        <p:txBody>
          <a:bodyPr/>
          <a:lstStyle>
            <a:lvl1pPr marL="0" indent="0">
              <a:buNone/>
              <a:defRPr sz="3200" spc="-100" baseline="0">
                <a:gradFill>
                  <a:gsLst>
                    <a:gs pos="1250">
                      <a:schemeClr val="tx1"/>
                    </a:gs>
                    <a:gs pos="99000">
                      <a:schemeClr val="tx1"/>
                    </a:gs>
                  </a:gsLst>
                  <a:lin ang="5400000" scaled="0"/>
                </a:gradFill>
                <a:latin typeface="+mn-lt"/>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188012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8433931" cy="917575"/>
          </a:xfrm>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844217"/>
            <a:ext cx="6983412" cy="1908215"/>
          </a:xfrm>
        </p:spPr>
        <p:txBody>
          <a:bodyPr/>
          <a:lstStyle>
            <a:lvl1pPr marL="0" indent="0">
              <a:spcBef>
                <a:spcPts val="0"/>
              </a:spcBef>
              <a:spcAft>
                <a:spcPts val="1200"/>
              </a:spcAft>
              <a:buNone/>
              <a:defRPr sz="2800" spc="-100" baseline="0">
                <a:gradFill>
                  <a:gsLst>
                    <a:gs pos="1250">
                      <a:schemeClr val="tx1"/>
                    </a:gs>
                    <a:gs pos="99000">
                      <a:schemeClr val="tx1"/>
                    </a:gs>
                  </a:gsLst>
                  <a:lin ang="5400000" scaled="0"/>
                </a:gradFill>
                <a:latin typeface="+mn-lt"/>
              </a:defRPr>
            </a:lvl1pPr>
            <a:lvl2pPr marL="0" indent="0">
              <a:spcBef>
                <a:spcPts val="0"/>
              </a:spcBef>
              <a:spcAft>
                <a:spcPts val="1200"/>
              </a:spcAft>
              <a:buFontTx/>
              <a:buNone/>
              <a:defRPr sz="1400"/>
            </a:lvl2pPr>
            <a:lvl3pPr marL="228600" indent="0">
              <a:spcBef>
                <a:spcPts val="0"/>
              </a:spcBef>
              <a:spcAft>
                <a:spcPts val="1200"/>
              </a:spcAft>
              <a:buNone/>
              <a:defRPr sz="1400"/>
            </a:lvl3pPr>
            <a:lvl4pPr marL="457200" indent="0">
              <a:spcBef>
                <a:spcPts val="0"/>
              </a:spcBef>
              <a:spcAft>
                <a:spcPts val="1200"/>
              </a:spcAft>
              <a:buNone/>
              <a:defRPr sz="1200"/>
            </a:lvl4pPr>
            <a:lvl5pPr marL="685800" indent="0">
              <a:spcBef>
                <a:spcPts val="0"/>
              </a:spcBef>
              <a:spcAft>
                <a:spcPts val="12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243109" y="-1"/>
            <a:ext cx="9193366" cy="6994525"/>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504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_2_photo">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8433931" cy="917575"/>
          </a:xfrm>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844217"/>
            <a:ext cx="6983412" cy="2215991"/>
          </a:xfrm>
        </p:spPr>
        <p:txBody>
          <a:bodyPr/>
          <a:lstStyle>
            <a:lvl1pPr marL="0" indent="0">
              <a:spcBef>
                <a:spcPts val="0"/>
              </a:spcBef>
              <a:spcAft>
                <a:spcPts val="1800"/>
              </a:spcAft>
              <a:buNone/>
              <a:defRPr sz="2800" spc="-100" baseline="0">
                <a:gradFill>
                  <a:gsLst>
                    <a:gs pos="1250">
                      <a:schemeClr val="tx1"/>
                    </a:gs>
                    <a:gs pos="99000">
                      <a:schemeClr val="tx1"/>
                    </a:gs>
                  </a:gsLst>
                  <a:lin ang="5400000" scaled="0"/>
                </a:gradFill>
                <a:latin typeface="+mn-lt"/>
              </a:defRPr>
            </a:lvl1pPr>
            <a:lvl2pPr marL="0" indent="0">
              <a:spcBef>
                <a:spcPts val="0"/>
              </a:spcBef>
              <a:spcAft>
                <a:spcPts val="1800"/>
              </a:spcAft>
              <a:buFontTx/>
              <a:buNone/>
              <a:defRPr sz="1400"/>
            </a:lvl2pPr>
            <a:lvl3pPr marL="228600" indent="0">
              <a:spcBef>
                <a:spcPts val="0"/>
              </a:spcBef>
              <a:spcAft>
                <a:spcPts val="1800"/>
              </a:spcAft>
              <a:buNone/>
              <a:defRPr sz="1400"/>
            </a:lvl3pPr>
            <a:lvl4pPr marL="457200" indent="0">
              <a:spcBef>
                <a:spcPts val="0"/>
              </a:spcBef>
              <a:spcAft>
                <a:spcPts val="1800"/>
              </a:spcAft>
              <a:buNone/>
              <a:defRPr sz="1200"/>
            </a:lvl4pPr>
            <a:lvl5pPr marL="685800" indent="0">
              <a:spcBef>
                <a:spcPts val="0"/>
              </a:spcBef>
              <a:spcAft>
                <a:spcPts val="1800"/>
              </a:spcAft>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243109" y="-1"/>
            <a:ext cx="9193366" cy="6994525"/>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8"/>
          <p:cNvSpPr>
            <a:spLocks noGrp="1"/>
          </p:cNvSpPr>
          <p:nvPr>
            <p:ph type="pic" sz="quarter" idx="11"/>
          </p:nvPr>
        </p:nvSpPr>
        <p:spPr>
          <a:xfrm>
            <a:off x="3243109" y="0"/>
            <a:ext cx="9193366" cy="6994524"/>
          </a:xfrm>
          <a:custGeom>
            <a:avLst/>
            <a:gdLst>
              <a:gd name="connsiteX0" fmla="*/ 6942707 w 9193366"/>
              <a:gd name="connsiteY0" fmla="*/ 0 h 6994524"/>
              <a:gd name="connsiteX1" fmla="*/ 9193366 w 9193366"/>
              <a:gd name="connsiteY1" fmla="*/ 0 h 6994524"/>
              <a:gd name="connsiteX2" fmla="*/ 9193366 w 9193366"/>
              <a:gd name="connsiteY2" fmla="*/ 6994524 h 6994524"/>
              <a:gd name="connsiteX3" fmla="*/ 6943424 w 9193366"/>
              <a:gd name="connsiteY3" fmla="*/ 6994524 h 6994524"/>
              <a:gd name="connsiteX4" fmla="*/ 6942707 w 9193366"/>
              <a:gd name="connsiteY4" fmla="*/ 6994524 h 6994524"/>
              <a:gd name="connsiteX5" fmla="*/ 0 w 9193366"/>
              <a:gd name="connsiteY5" fmla="*/ 6994524 h 6994524"/>
              <a:gd name="connsiteX6" fmla="*/ 6942707 w 9193366"/>
              <a:gd name="connsiteY6" fmla="*/ 722 h 69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3366" h="6994524">
                <a:moveTo>
                  <a:pt x="6942707" y="0"/>
                </a:moveTo>
                <a:lnTo>
                  <a:pt x="9193366" y="0"/>
                </a:lnTo>
                <a:lnTo>
                  <a:pt x="9193366" y="6994524"/>
                </a:lnTo>
                <a:lnTo>
                  <a:pt x="6943424" y="6994524"/>
                </a:lnTo>
                <a:lnTo>
                  <a:pt x="6942707" y="6994524"/>
                </a:lnTo>
                <a:lnTo>
                  <a:pt x="0" y="6994524"/>
                </a:lnTo>
                <a:lnTo>
                  <a:pt x="6942707" y="722"/>
                </a:lnTo>
                <a:close/>
              </a:path>
            </a:pathLst>
          </a:custGeom>
        </p:spPr>
        <p:txBody>
          <a:bodyPr wrap="square">
            <a:noAutofit/>
          </a:bodyPr>
          <a:lstStyle/>
          <a:p>
            <a:endParaRPr lang="en-US"/>
          </a:p>
        </p:txBody>
      </p:sp>
    </p:spTree>
    <p:extLst>
      <p:ext uri="{BB962C8B-B14F-4D97-AF65-F5344CB8AC3E}">
        <p14:creationId xmlns:p14="http://schemas.microsoft.com/office/powerpoint/2010/main" val="8551024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1588127"/>
          </a:xfrm>
        </p:spPr>
        <p:txBody>
          <a:bodyPr wrap="square">
            <a:spAutoFit/>
          </a:bodyPr>
          <a:lstStyle>
            <a:lvl1pPr marL="0" indent="0">
              <a:spcBef>
                <a:spcPts val="1224"/>
              </a:spcBef>
              <a:buClr>
                <a:schemeClr val="tx1"/>
              </a:buClr>
              <a:buFont typeface="Wingdings" pitchFamily="2" charset="2"/>
              <a:buNone/>
              <a:defRPr lang="en-US" sz="2800" kern="1200" spc="-100" baseline="0" dirty="0" smtClean="0">
                <a:gradFill>
                  <a:gsLst>
                    <a:gs pos="1250">
                      <a:schemeClr val="tx1"/>
                    </a:gs>
                    <a:gs pos="99000">
                      <a:schemeClr val="tx1"/>
                    </a:gs>
                  </a:gsLst>
                  <a:lin ang="5400000" scaled="0"/>
                </a:gradFill>
                <a:latin typeface="+mn-lt"/>
                <a:ea typeface="+mn-ea"/>
                <a:cs typeface="+mn-cs"/>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 Placeholder 3"/>
          <p:cNvSpPr>
            <a:spLocks noGrp="1"/>
          </p:cNvSpPr>
          <p:nvPr>
            <p:ph type="body" sz="quarter" idx="11"/>
          </p:nvPr>
        </p:nvSpPr>
        <p:spPr>
          <a:xfrm>
            <a:off x="6675439" y="1212849"/>
            <a:ext cx="5486399" cy="1588127"/>
          </a:xfrm>
        </p:spPr>
        <p:txBody>
          <a:bodyPr wrap="square">
            <a:spAutoFit/>
          </a:bodyPr>
          <a:lstStyle>
            <a:lvl1pPr marL="0" indent="0">
              <a:spcBef>
                <a:spcPts val="1224"/>
              </a:spcBef>
              <a:buClr>
                <a:schemeClr val="tx1"/>
              </a:buClr>
              <a:buFont typeface="Wingdings" pitchFamily="2" charset="2"/>
              <a:buNone/>
              <a:defRPr lang="en-US" sz="2800" kern="1200" spc="-100" baseline="0" dirty="0" smtClean="0">
                <a:gradFill>
                  <a:gsLst>
                    <a:gs pos="1250">
                      <a:schemeClr val="tx1"/>
                    </a:gs>
                    <a:gs pos="99000">
                      <a:schemeClr val="tx1"/>
                    </a:gs>
                  </a:gsLst>
                  <a:lin ang="5400000" scaled="0"/>
                </a:gradFill>
                <a:latin typeface="+mn-lt"/>
                <a:ea typeface="+mn-ea"/>
                <a:cs typeface="+mn-cs"/>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181809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3" name="Windows 10"/>
          <p:cNvSpPr>
            <a:spLocks noChangeAspect="1" noEditPoints="1"/>
          </p:cNvSpPr>
          <p:nvPr userDrawn="1"/>
        </p:nvSpPr>
        <p:spPr bwMode="auto">
          <a:xfrm>
            <a:off x="9724103" y="6066935"/>
            <a:ext cx="2018068" cy="37708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625520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67273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470" y="2499127"/>
            <a:ext cx="10056812" cy="1181862"/>
          </a:xfrm>
          <a:noFill/>
        </p:spPr>
        <p:txBody>
          <a:bodyPr tIns="91440" bIns="91440" anchor="t" anchorCtr="0">
            <a:spAutoFit/>
          </a:bodyPr>
          <a:lstStyle>
            <a:lvl1pPr algn="l" defTabSz="932742" rtl="0" eaLnBrk="1" latinLnBrk="0" hangingPunct="1">
              <a:lnSpc>
                <a:spcPct val="90000"/>
              </a:lnSpc>
              <a:spcBef>
                <a:spcPct val="0"/>
              </a:spcBef>
              <a:buNone/>
              <a:defRPr lang="en-US" sz="7200" b="0" kern="1200" cap="none" spc="-3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88469" y="3954463"/>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10" name="Windows 10"/>
          <p:cNvSpPr>
            <a:spLocks noChangeAspect="1" noEditPoints="1"/>
          </p:cNvSpPr>
          <p:nvPr userDrawn="1"/>
        </p:nvSpPr>
        <p:spPr bwMode="auto">
          <a:xfrm>
            <a:off x="502170" y="845527"/>
            <a:ext cx="39149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2388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lgn="l" defTabSz="932742" rtl="0" eaLnBrk="1" latinLnBrk="0" hangingPunct="1">
              <a:lnSpc>
                <a:spcPct val="90000"/>
              </a:lnSpc>
              <a:spcBef>
                <a:spcPct val="0"/>
              </a:spcBef>
              <a:buNone/>
              <a:defRPr lang="en-US" sz="7200" b="0" kern="1200" cap="none" spc="-3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Video title</a:t>
            </a:r>
          </a:p>
        </p:txBody>
      </p:sp>
    </p:spTree>
    <p:extLst>
      <p:ext uri="{BB962C8B-B14F-4D97-AF65-F5344CB8AC3E}">
        <p14:creationId xmlns:p14="http://schemas.microsoft.com/office/powerpoint/2010/main" val="2530181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4682" y="2125662"/>
            <a:ext cx="10941050" cy="1098762"/>
          </a:xfrm>
          <a:noFill/>
        </p:spPr>
        <p:txBody>
          <a:bodyPr wrap="square" tIns="91440" bIns="91440" anchor="t" anchorCtr="0">
            <a:spAutoFit/>
          </a:bodyPr>
          <a:lstStyle>
            <a:lvl1pPr algn="l" defTabSz="932742" rtl="0" eaLnBrk="1" latinLnBrk="0" hangingPunct="1">
              <a:lnSpc>
                <a:spcPct val="90000"/>
              </a:lnSpc>
              <a:spcBef>
                <a:spcPct val="0"/>
              </a:spcBef>
              <a:buNone/>
              <a:defRPr lang="en-US" sz="6600" b="0" kern="1200" cap="none" spc="-3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968534" y="5648611"/>
            <a:ext cx="547198" cy="553792"/>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39128651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_layout_2_animated">
    <p:spTree>
      <p:nvGrpSpPr>
        <p:cNvPr id="1" name=""/>
        <p:cNvGrpSpPr/>
        <p:nvPr/>
      </p:nvGrpSpPr>
      <p:grpSpPr>
        <a:xfrm>
          <a:off x="0" y="0"/>
          <a:ext cx="0" cy="0"/>
          <a:chOff x="0" y="0"/>
          <a:chExt cx="0" cy="0"/>
        </a:xfrm>
      </p:grpSpPr>
      <p:sp>
        <p:nvSpPr>
          <p:cNvPr id="2" name="Title 1"/>
          <p:cNvSpPr>
            <a:spLocks noGrp="1"/>
          </p:cNvSpPr>
          <p:nvPr>
            <p:ph type="title"/>
          </p:nvPr>
        </p:nvSpPr>
        <p:spPr>
          <a:xfrm>
            <a:off x="585788" y="1160461"/>
            <a:ext cx="6381750" cy="917575"/>
          </a:xfrm>
        </p:spPr>
        <p:txBody>
          <a:bodyPr/>
          <a:lstStyle>
            <a:lvl1pPr algn="l" defTabSz="932742" rtl="0" eaLnBrk="1" latinLnBrk="0" hangingPunct="1">
              <a:lnSpc>
                <a:spcPct val="90000"/>
              </a:lnSpc>
              <a:spcBef>
                <a:spcPct val="0"/>
              </a:spcBef>
              <a:buNone/>
              <a:defRPr lang="en-US" sz="60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57258" y="-2"/>
            <a:ext cx="10279216" cy="6994526"/>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a:xfrm>
            <a:off x="6788468" y="2565716"/>
            <a:ext cx="5212080" cy="572464"/>
          </a:xfrm>
        </p:spPr>
        <p:txBody>
          <a:bodyPr/>
          <a:lstStyle>
            <a:lvl1pPr marL="0" indent="0" algn="l" defTabSz="932418" rtl="0" eaLnBrk="1" latinLnBrk="0" hangingPunct="1">
              <a:lnSpc>
                <a:spcPct val="90000"/>
              </a:lnSpc>
              <a:spcBef>
                <a:spcPts val="0"/>
              </a:spcBef>
              <a:spcAft>
                <a:spcPts val="1800"/>
              </a:spcAft>
              <a:buNone/>
              <a:defRPr lang="en-US" sz="2800" kern="1200" spc="-100" baseline="0" dirty="0" smtClean="0">
                <a:solidFill>
                  <a:schemeClr val="bg2"/>
                </a:solidFill>
                <a:latin typeface="+mn-lt"/>
                <a:ea typeface="Segoe UI" pitchFamily="34" charset="0"/>
                <a:cs typeface="Segoe UI" pitchFamily="34" charset="0"/>
              </a:defRPr>
            </a:lvl1pPr>
            <a:lvl2pPr marL="0" indent="0" algn="l" defTabSz="932418" rtl="0" eaLnBrk="1" latinLnBrk="0" hangingPunct="1">
              <a:lnSpc>
                <a:spcPct val="90000"/>
              </a:lnSpc>
              <a:spcAft>
                <a:spcPts val="1800"/>
              </a:spcAft>
              <a:buFontTx/>
              <a:buNone/>
              <a:defRPr lang="en-US" sz="2400" kern="1200" spc="-50" dirty="0" smtClean="0">
                <a:solidFill>
                  <a:schemeClr val="bg2"/>
                </a:solidFill>
                <a:latin typeface="+mn-lt"/>
                <a:ea typeface="Segoe UI" pitchFamily="34" charset="0"/>
                <a:cs typeface="Segoe UI" pitchFamily="34" charset="0"/>
              </a:defRPr>
            </a:lvl2pPr>
            <a:lvl3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3pPr>
            <a:lvl4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4pPr>
            <a:lvl5pPr marL="0" indent="0" algn="l" defTabSz="932418" rtl="0" eaLnBrk="1" latinLnBrk="0" hangingPunct="1">
              <a:lnSpc>
                <a:spcPct val="90000"/>
              </a:lnSpc>
              <a:spcAft>
                <a:spcPts val="1800"/>
              </a:spcAft>
              <a:buNone/>
              <a:defRPr lang="en-US" sz="2400" kern="1200" spc="-50"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22" name="Group 21"/>
          <p:cNvGrpSpPr>
            <a:grpSpLocks noChangeAspect="1"/>
          </p:cNvGrpSpPr>
          <p:nvPr userDrawn="1"/>
        </p:nvGrpSpPr>
        <p:grpSpPr>
          <a:xfrm>
            <a:off x="752885" y="5648611"/>
            <a:ext cx="547198" cy="553792"/>
            <a:chOff x="-1600994" y="4302797"/>
            <a:chExt cx="1713039" cy="1724190"/>
          </a:xfrm>
          <a:solidFill>
            <a:schemeClr val="tx1"/>
          </a:solidFill>
        </p:grpSpPr>
        <p:sp>
          <p:nvSpPr>
            <p:cNvPr id="23"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24"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25"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26"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3146866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7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6" grpId="0" build="p">
        <p:tmplLst>
          <p:tmpl lvl="1">
            <p:tnLst>
              <p:par>
                <p:cTn presetID="10"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85788" y="1160461"/>
            <a:ext cx="6381750" cy="917575"/>
          </a:xfrm>
        </p:spPr>
        <p:txBody>
          <a:bodyPr/>
          <a:lstStyle>
            <a:lvl1pPr algn="l" defTabSz="932742" rtl="0" eaLnBrk="1" latinLnBrk="0" hangingPunct="1">
              <a:lnSpc>
                <a:spcPct val="90000"/>
              </a:lnSpc>
              <a:spcBef>
                <a:spcPct val="0"/>
              </a:spcBef>
              <a:buNone/>
              <a:defRPr lang="en-US" sz="60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57258" y="-2"/>
            <a:ext cx="10279216" cy="6994526"/>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a:xfrm>
            <a:off x="6788468" y="2565716"/>
            <a:ext cx="5212080" cy="489365"/>
          </a:xfrm>
        </p:spPr>
        <p:txBody>
          <a:bodyPr/>
          <a:lstStyle>
            <a:lvl1pPr marL="0" indent="0" algn="l" defTabSz="932418" rtl="0" eaLnBrk="1" latinLnBrk="0" hangingPunct="1">
              <a:lnSpc>
                <a:spcPct val="90000"/>
              </a:lnSpc>
              <a:spcBef>
                <a:spcPts val="0"/>
              </a:spcBef>
              <a:spcAft>
                <a:spcPts val="1800"/>
              </a:spcAft>
              <a:buNone/>
              <a:defRPr lang="en-US" sz="2200" kern="1200" spc="-50" baseline="0" dirty="0" smtClean="0">
                <a:solidFill>
                  <a:schemeClr val="bg2"/>
                </a:solidFill>
                <a:latin typeface="+mn-lt"/>
                <a:ea typeface="Segoe UI" pitchFamily="34" charset="0"/>
                <a:cs typeface="Segoe UI" pitchFamily="34" charset="0"/>
              </a:defRPr>
            </a:lvl1pPr>
            <a:lvl2pPr marL="0" indent="0" algn="l" defTabSz="932418" rtl="0" eaLnBrk="1" latinLnBrk="0" hangingPunct="1">
              <a:lnSpc>
                <a:spcPct val="90000"/>
              </a:lnSpc>
              <a:spcAft>
                <a:spcPts val="1800"/>
              </a:spcAft>
              <a:buFontTx/>
              <a:buNone/>
              <a:defRPr lang="en-US" sz="2400" kern="1200" spc="-50" dirty="0" smtClean="0">
                <a:solidFill>
                  <a:schemeClr val="bg2"/>
                </a:solidFill>
                <a:latin typeface="+mn-lt"/>
                <a:ea typeface="Segoe UI" pitchFamily="34" charset="0"/>
                <a:cs typeface="Segoe UI" pitchFamily="34" charset="0"/>
              </a:defRPr>
            </a:lvl2pPr>
            <a:lvl3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3pPr>
            <a:lvl4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4pPr>
            <a:lvl5pPr marL="0" indent="0" algn="l" defTabSz="932418" rtl="0" eaLnBrk="1" latinLnBrk="0" hangingPunct="1">
              <a:lnSpc>
                <a:spcPct val="90000"/>
              </a:lnSpc>
              <a:spcAft>
                <a:spcPts val="1800"/>
              </a:spcAft>
              <a:buNone/>
              <a:defRPr lang="en-US" sz="2400" kern="1200" spc="-50"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52885" y="5648611"/>
            <a:ext cx="547198" cy="553792"/>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32475978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_layout_2_photo">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3243109" y="0"/>
            <a:ext cx="9193366" cy="6994524"/>
          </a:xfrm>
          <a:custGeom>
            <a:avLst/>
            <a:gdLst>
              <a:gd name="connsiteX0" fmla="*/ 6942707 w 9193366"/>
              <a:gd name="connsiteY0" fmla="*/ 0 h 6994524"/>
              <a:gd name="connsiteX1" fmla="*/ 9193366 w 9193366"/>
              <a:gd name="connsiteY1" fmla="*/ 0 h 6994524"/>
              <a:gd name="connsiteX2" fmla="*/ 9193366 w 9193366"/>
              <a:gd name="connsiteY2" fmla="*/ 6994524 h 6994524"/>
              <a:gd name="connsiteX3" fmla="*/ 6943424 w 9193366"/>
              <a:gd name="connsiteY3" fmla="*/ 6994524 h 6994524"/>
              <a:gd name="connsiteX4" fmla="*/ 6942707 w 9193366"/>
              <a:gd name="connsiteY4" fmla="*/ 6994524 h 6994524"/>
              <a:gd name="connsiteX5" fmla="*/ 0 w 9193366"/>
              <a:gd name="connsiteY5" fmla="*/ 6994524 h 6994524"/>
              <a:gd name="connsiteX6" fmla="*/ 6942707 w 9193366"/>
              <a:gd name="connsiteY6" fmla="*/ 722 h 69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3366" h="6994524">
                <a:moveTo>
                  <a:pt x="6942707" y="0"/>
                </a:moveTo>
                <a:lnTo>
                  <a:pt x="9193366" y="0"/>
                </a:lnTo>
                <a:lnTo>
                  <a:pt x="9193366" y="6994524"/>
                </a:lnTo>
                <a:lnTo>
                  <a:pt x="6943424" y="6994524"/>
                </a:lnTo>
                <a:lnTo>
                  <a:pt x="6942707" y="6994524"/>
                </a:lnTo>
                <a:lnTo>
                  <a:pt x="0" y="6994524"/>
                </a:lnTo>
                <a:lnTo>
                  <a:pt x="6942707" y="722"/>
                </a:lnTo>
                <a:close/>
              </a:path>
            </a:pathLst>
          </a:custGeom>
          <a:solidFill>
            <a:schemeClr val="tx1"/>
          </a:solidFill>
        </p:spPr>
        <p:txBody>
          <a:bodyPr wrap="square">
            <a:noAutofit/>
          </a:bodyPr>
          <a:lstStyle/>
          <a:p>
            <a:endParaRPr lang="en-US" dirty="0"/>
          </a:p>
        </p:txBody>
      </p:sp>
      <p:sp>
        <p:nvSpPr>
          <p:cNvPr id="2" name="Title 1"/>
          <p:cNvSpPr>
            <a:spLocks noGrp="1"/>
          </p:cNvSpPr>
          <p:nvPr>
            <p:ph type="title"/>
          </p:nvPr>
        </p:nvSpPr>
        <p:spPr>
          <a:xfrm>
            <a:off x="585788" y="1160461"/>
            <a:ext cx="6643687" cy="917575"/>
          </a:xfrm>
        </p:spPr>
        <p:txBody>
          <a:bodyPr/>
          <a:lstStyle>
            <a:lvl1pPr algn="l" defTabSz="932742" rtl="0" eaLnBrk="1" latinLnBrk="0" hangingPunct="1">
              <a:lnSpc>
                <a:spcPct val="90000"/>
              </a:lnSpc>
              <a:spcBef>
                <a:spcPct val="0"/>
              </a:spcBef>
              <a:buNone/>
              <a:defRPr lang="en-US" sz="66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grpSp>
        <p:nvGrpSpPr>
          <p:cNvPr id="10" name="Group 9"/>
          <p:cNvGrpSpPr>
            <a:grpSpLocks noChangeAspect="1"/>
          </p:cNvGrpSpPr>
          <p:nvPr userDrawn="1"/>
        </p:nvGrpSpPr>
        <p:grpSpPr>
          <a:xfrm>
            <a:off x="752885" y="5648611"/>
            <a:ext cx="547198" cy="553792"/>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14422588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74638" y="295274"/>
            <a:ext cx="6540499" cy="917575"/>
          </a:xfrm>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74638" y="1941513"/>
            <a:ext cx="6540500" cy="920252"/>
          </a:xfrm>
        </p:spPr>
        <p:txBody>
          <a:bodyPr/>
          <a:lstStyle>
            <a:lvl1pPr marL="0" indent="0">
              <a:spcBef>
                <a:spcPts val="0"/>
              </a:spcBef>
              <a:spcAft>
                <a:spcPts val="1200"/>
              </a:spcAft>
              <a:buNone/>
              <a:defRPr sz="2400" spc="-50" baseline="0">
                <a:gradFill>
                  <a:gsLst>
                    <a:gs pos="1250">
                      <a:schemeClr val="tx1"/>
                    </a:gs>
                    <a:gs pos="99000">
                      <a:schemeClr val="tx1"/>
                    </a:gs>
                  </a:gsLst>
                  <a:lin ang="5400000" scaled="0"/>
                </a:gradFill>
                <a:latin typeface="+mn-lt"/>
              </a:defRPr>
            </a:lvl1pPr>
            <a:lvl2pPr marL="0" indent="0">
              <a:spcBef>
                <a:spcPts val="0"/>
              </a:spcBef>
              <a:spcAft>
                <a:spcPts val="1200"/>
              </a:spcAft>
              <a:buFontTx/>
              <a:buNone/>
              <a:defRPr sz="1800"/>
            </a:lvl2pPr>
            <a:lvl3pPr marL="228600" indent="0">
              <a:spcBef>
                <a:spcPts val="0"/>
              </a:spcBef>
              <a:spcAft>
                <a:spcPts val="1200"/>
              </a:spcAft>
              <a:buNone/>
              <a:defRPr sz="1800"/>
            </a:lvl3pPr>
            <a:lvl4pPr marL="457200" indent="0">
              <a:spcBef>
                <a:spcPts val="0"/>
              </a:spcBef>
              <a:spcAft>
                <a:spcPts val="1200"/>
              </a:spcAft>
              <a:buNone/>
              <a:defRPr sz="1600"/>
            </a:lvl4pPr>
            <a:lvl5pPr marL="685800" indent="0">
              <a:spcBef>
                <a:spcPts val="0"/>
              </a:spcBef>
              <a:spcAft>
                <a:spcPts val="1200"/>
              </a:spcAft>
              <a:buNone/>
              <a:defRPr sz="1600"/>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178675" y="0"/>
            <a:ext cx="5257800" cy="6994525"/>
          </a:xfrm>
        </p:spPr>
        <p:txBody>
          <a:bodyPr/>
          <a:lstStyle/>
          <a:p>
            <a:endParaRPr lang="en-US"/>
          </a:p>
        </p:txBody>
      </p:sp>
    </p:spTree>
    <p:extLst>
      <p:ext uri="{BB962C8B-B14F-4D97-AF65-F5344CB8AC3E}">
        <p14:creationId xmlns:p14="http://schemas.microsoft.com/office/powerpoint/2010/main" val="6189067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2203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8950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5237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2516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51935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4" name="Rectangle 3"/>
          <p:cNvSpPr/>
          <p:nvPr userDrawn="1"/>
        </p:nvSpPr>
        <p:spPr bwMode="auto">
          <a:xfrm>
            <a:off x="439954" y="2735404"/>
            <a:ext cx="2836800" cy="7461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1200" dirty="0">
                <a:solidFill>
                  <a:srgbClr val="505050"/>
                </a:solidFill>
                <a:ea typeface="Segoe UI" pitchFamily="34" charset="0"/>
                <a:cs typeface="Segoe UI" pitchFamily="34" charset="0"/>
              </a:rPr>
              <a:t>Place partner logo here and/or Microsoft Partner Program Logo </a:t>
            </a:r>
          </a:p>
        </p:txBody>
      </p:sp>
      <p:sp>
        <p:nvSpPr>
          <p:cNvPr id="5"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Insert partner legal language and disclaimers. </a:t>
            </a:r>
          </a:p>
        </p:txBody>
      </p:sp>
    </p:spTree>
    <p:extLst>
      <p:ext uri="{BB962C8B-B14F-4D97-AF65-F5344CB8AC3E}">
        <p14:creationId xmlns:p14="http://schemas.microsoft.com/office/powerpoint/2010/main" val="424438848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27468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marL="0" marR="0" lvl="0" indent="0" algn="l" defTabSz="932742" rtl="0" eaLnBrk="1" fontAlgn="auto" latinLnBrk="0" hangingPunct="1">
              <a:lnSpc>
                <a:spcPct val="90000"/>
              </a:lnSpc>
              <a:spcBef>
                <a:spcPct val="20000"/>
              </a:spcBef>
              <a:spcAft>
                <a:spcPts val="0"/>
              </a:spcAft>
              <a:buClrTx/>
              <a:buSzPct val="90000"/>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tabLst/>
            </a:pPr>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70000387"/>
      </p:ext>
    </p:extLst>
  </p:cSld>
  <p:clrMap bg1="dk1" tx1="lt1" bg2="dk2" tx2="lt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Lst>
  <p:transition>
    <p:fade/>
  </p:transition>
  <p:txStyles>
    <p:titleStyle>
      <a:lvl1pPr algn="l" defTabSz="932742" rtl="0" eaLnBrk="1" latinLnBrk="0" hangingPunct="1">
        <a:lnSpc>
          <a:spcPct val="90000"/>
        </a:lnSpc>
        <a:spcBef>
          <a:spcPct val="0"/>
        </a:spcBef>
        <a:buNone/>
        <a:defRPr lang="en-US" sz="4400" b="0" kern="1200" cap="none" spc="-1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lang="en-US" sz="3600" kern="1200" spc="-100" baseline="0" dirty="0" smtClean="0">
          <a:gradFill>
            <a:gsLst>
              <a:gs pos="1250">
                <a:schemeClr val="tx1"/>
              </a:gs>
              <a:gs pos="99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3" Type="http://schemas.openxmlformats.org/officeDocument/2006/relationships/image" Target="../media/image14.emf"/><Relationship Id="rId7" Type="http://schemas.openxmlformats.org/officeDocument/2006/relationships/image" Target="../media/image17.emf"/><Relationship Id="rId12"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52.xml"/><Relationship Id="rId6" Type="http://schemas.openxmlformats.org/officeDocument/2006/relationships/image" Target="../media/image16.emf"/><Relationship Id="rId11" Type="http://schemas.openxmlformats.org/officeDocument/2006/relationships/image" Target="../media/image21.emf"/><Relationship Id="rId5" Type="http://schemas.microsoft.com/office/2007/relationships/hdphoto" Target="../media/hdphoto3.wdp"/><Relationship Id="rId10" Type="http://schemas.openxmlformats.org/officeDocument/2006/relationships/image" Target="../media/image20.emf"/><Relationship Id="rId4" Type="http://schemas.openxmlformats.org/officeDocument/2006/relationships/image" Target="../media/image15.jpeg"/><Relationship Id="rId9" Type="http://schemas.openxmlformats.org/officeDocument/2006/relationships/image" Target="../media/image19.emf"/><Relationship Id="rId14" Type="http://schemas.openxmlformats.org/officeDocument/2006/relationships/image" Target="../media/image24.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25.emf"/><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25.emf"/><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24.emf"/><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24.emf"/><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24.emf"/><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24.emf"/><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24.emf"/><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25.emf"/><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24.emf"/><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24.emf"/><Relationship Id="rId4" Type="http://schemas.openxmlformats.org/officeDocument/2006/relationships/image" Target="../media/image23.emf"/></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24.emf"/><Relationship Id="rId4" Type="http://schemas.openxmlformats.org/officeDocument/2006/relationships/image" Target="../media/image23.emf"/></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microsoft.com/office/2007/relationships/hdphoto" Target="../media/hdphoto5.wdp"/><Relationship Id="rId2" Type="http://schemas.openxmlformats.org/officeDocument/2006/relationships/notesSlide" Target="../notesSlides/notesSlide27.xml"/><Relationship Id="rId1" Type="http://schemas.openxmlformats.org/officeDocument/2006/relationships/slideLayout" Target="../slideLayouts/slideLayout5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4.wdp"/><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emf"/><Relationship Id="rId12" Type="http://schemas.openxmlformats.org/officeDocument/2006/relationships/image" Target="../media/image40.emf"/><Relationship Id="rId17" Type="http://schemas.openxmlformats.org/officeDocument/2006/relationships/image" Target="../media/image45.emf"/><Relationship Id="rId2" Type="http://schemas.openxmlformats.org/officeDocument/2006/relationships/notesSlide" Target="../notesSlides/notesSlide29.xml"/><Relationship Id="rId16"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emf"/><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emf"/><Relationship Id="rId4" Type="http://schemas.openxmlformats.org/officeDocument/2006/relationships/image" Target="../media/image32.png"/><Relationship Id="rId9" Type="http://schemas.openxmlformats.org/officeDocument/2006/relationships/image" Target="../media/image37.emf"/><Relationship Id="rId14" Type="http://schemas.openxmlformats.org/officeDocument/2006/relationships/image" Target="../media/image42.emf"/></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4.emf"/><Relationship Id="rId3" Type="http://schemas.openxmlformats.org/officeDocument/2006/relationships/image" Target="../media/image18.emf"/><Relationship Id="rId7" Type="http://schemas.openxmlformats.org/officeDocument/2006/relationships/image" Target="../media/image51.emf"/><Relationship Id="rId12"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50.emf"/><Relationship Id="rId11" Type="http://schemas.openxmlformats.org/officeDocument/2006/relationships/image" Target="../media/image53.emf"/><Relationship Id="rId5" Type="http://schemas.openxmlformats.org/officeDocument/2006/relationships/image" Target="../media/image49.emf"/><Relationship Id="rId10" Type="http://schemas.openxmlformats.org/officeDocument/2006/relationships/image" Target="../media/image24.emf"/><Relationship Id="rId4" Type="http://schemas.openxmlformats.org/officeDocument/2006/relationships/image" Target="../media/image21.emf"/><Relationship Id="rId9" Type="http://schemas.openxmlformats.org/officeDocument/2006/relationships/image" Target="../media/image23.emf"/><Relationship Id="rId14" Type="http://schemas.openxmlformats.org/officeDocument/2006/relationships/image" Target="../media/image55.emf"/></Relationships>
</file>

<file path=ppt/slides/_rels/slide36.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4.emf"/><Relationship Id="rId3" Type="http://schemas.openxmlformats.org/officeDocument/2006/relationships/image" Target="../media/image18.emf"/><Relationship Id="rId7" Type="http://schemas.openxmlformats.org/officeDocument/2006/relationships/image" Target="../media/image51.emf"/><Relationship Id="rId12" Type="http://schemas.openxmlformats.org/officeDocument/2006/relationships/image" Target="../media/image20.emf"/><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50.emf"/><Relationship Id="rId11" Type="http://schemas.openxmlformats.org/officeDocument/2006/relationships/image" Target="../media/image53.emf"/><Relationship Id="rId5" Type="http://schemas.openxmlformats.org/officeDocument/2006/relationships/image" Target="../media/image49.emf"/><Relationship Id="rId10" Type="http://schemas.openxmlformats.org/officeDocument/2006/relationships/image" Target="../media/image24.emf"/><Relationship Id="rId4" Type="http://schemas.openxmlformats.org/officeDocument/2006/relationships/image" Target="../media/image21.emf"/><Relationship Id="rId9" Type="http://schemas.openxmlformats.org/officeDocument/2006/relationships/image" Target="../media/image23.emf"/><Relationship Id="rId14" Type="http://schemas.openxmlformats.org/officeDocument/2006/relationships/image" Target="../media/image55.emf"/></Relationships>
</file>

<file path=ppt/slides/_rels/slide37.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4.emf"/><Relationship Id="rId3" Type="http://schemas.openxmlformats.org/officeDocument/2006/relationships/image" Target="../media/image18.emf"/><Relationship Id="rId7" Type="http://schemas.openxmlformats.org/officeDocument/2006/relationships/image" Target="../media/image51.emf"/><Relationship Id="rId12"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50.emf"/><Relationship Id="rId11" Type="http://schemas.openxmlformats.org/officeDocument/2006/relationships/image" Target="../media/image53.emf"/><Relationship Id="rId5" Type="http://schemas.openxmlformats.org/officeDocument/2006/relationships/image" Target="../media/image49.emf"/><Relationship Id="rId10" Type="http://schemas.openxmlformats.org/officeDocument/2006/relationships/image" Target="../media/image24.emf"/><Relationship Id="rId4" Type="http://schemas.openxmlformats.org/officeDocument/2006/relationships/image" Target="../media/image21.emf"/><Relationship Id="rId9" Type="http://schemas.openxmlformats.org/officeDocument/2006/relationships/image" Target="../media/image23.emf"/><Relationship Id="rId14" Type="http://schemas.openxmlformats.org/officeDocument/2006/relationships/image" Target="../media/image55.emf"/></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4800" dirty="0"/>
              <a:t>Windows Tech Series</a:t>
            </a:r>
            <a:br>
              <a:rPr lang="en-US" sz="4800" dirty="0"/>
            </a:br>
            <a:r>
              <a:rPr lang="en-US" sz="3600" dirty="0"/>
              <a:t>Base Setup for Management</a:t>
            </a:r>
            <a:endParaRPr lang="en-US" sz="4800" dirty="0"/>
          </a:p>
        </p:txBody>
      </p:sp>
      <p:sp>
        <p:nvSpPr>
          <p:cNvPr id="3" name="Text Placeholder 2"/>
          <p:cNvSpPr>
            <a:spLocks noGrp="1"/>
          </p:cNvSpPr>
          <p:nvPr>
            <p:ph type="body" sz="quarter" idx="14"/>
          </p:nvPr>
        </p:nvSpPr>
        <p:spPr/>
        <p:txBody>
          <a:bodyPr/>
          <a:lstStyle/>
          <a:p>
            <a:pPr>
              <a:lnSpc>
                <a:spcPct val="100000"/>
              </a:lnSpc>
            </a:pPr>
            <a:r>
              <a:rPr lang="en-US" dirty="0"/>
              <a:t>Speaker 1</a:t>
            </a:r>
          </a:p>
          <a:p>
            <a:pPr>
              <a:lnSpc>
                <a:spcPct val="100000"/>
              </a:lnSpc>
            </a:pPr>
            <a:r>
              <a:rPr lang="en-US" sz="1800" dirty="0"/>
              <a:t>Title</a:t>
            </a:r>
          </a:p>
          <a:p>
            <a:pPr>
              <a:lnSpc>
                <a:spcPct val="100000"/>
              </a:lnSpc>
            </a:pPr>
            <a:r>
              <a:rPr lang="en-US" dirty="0"/>
              <a:t>Speaker 2</a:t>
            </a:r>
          </a:p>
          <a:p>
            <a:pPr>
              <a:lnSpc>
                <a:spcPct val="100000"/>
              </a:lnSpc>
            </a:pPr>
            <a:r>
              <a:rPr lang="en-US" sz="1800" dirty="0"/>
              <a:t>Title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Management Features</a:t>
            </a:r>
          </a:p>
        </p:txBody>
      </p:sp>
      <p:sp>
        <p:nvSpPr>
          <p:cNvPr id="26" name="Rectangle 25"/>
          <p:cNvSpPr/>
          <p:nvPr/>
        </p:nvSpPr>
        <p:spPr bwMode="auto">
          <a:xfrm>
            <a:off x="1224838" y="5173662"/>
            <a:ext cx="9870199" cy="1600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91403" numCol="1" spcCol="0" rtlCol="0" fromWordArt="0" anchor="t" anchorCtr="0" forceAA="0" compatLnSpc="1">
            <a:prstTxWarp prst="textNoShape">
              <a:avLst/>
            </a:prstTxWarp>
            <a:noAutofit/>
          </a:bodyPr>
          <a:lstStyle/>
          <a:p>
            <a:pPr marL="234950" marR="0" lvl="0" indent="-234950" defTabSz="913703"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srgbClr val="4F4F4F"/>
              </a:solidFill>
              <a:effectLst/>
              <a:uLnTx/>
              <a:uFillTx/>
              <a:ea typeface="Segoe UI" pitchFamily="34" charset="0"/>
              <a:cs typeface="Segoe UI" pitchFamily="34" charset="0"/>
            </a:endParaRPr>
          </a:p>
        </p:txBody>
      </p:sp>
      <p:sp>
        <p:nvSpPr>
          <p:cNvPr id="27" name="TextBox 26"/>
          <p:cNvSpPr txBox="1"/>
          <p:nvPr/>
        </p:nvSpPr>
        <p:spPr>
          <a:xfrm>
            <a:off x="1466640" y="5274861"/>
            <a:ext cx="4294397" cy="1538883"/>
          </a:xfrm>
          <a:prstGeom prst="rect">
            <a:avLst/>
          </a:prstGeom>
          <a:noFill/>
        </p:spPr>
        <p:txBody>
          <a:bodyPr wrap="square" lIns="0" tIns="0" rIns="0" bIns="91440" rtlCol="0">
            <a:spAutoFit/>
          </a:bodyPr>
          <a:lstStyle/>
          <a:p>
            <a:pPr marL="0" marR="0" lvl="0" indent="0" defTabSz="914400" eaLnBrk="1" fontAlgn="auto" latinLnBrk="0" hangingPunct="1">
              <a:lnSpc>
                <a:spcPct val="100000"/>
              </a:lnSpc>
              <a:spcBef>
                <a:spcPts val="0"/>
              </a:spcBef>
              <a:spcAft>
                <a:spcPts val="1000"/>
              </a:spcAft>
              <a:buClrTx/>
              <a:buSzTx/>
              <a:buFontTx/>
              <a:buNone/>
              <a:tabLst/>
              <a:defRPr/>
            </a:pPr>
            <a:r>
              <a:rPr kumimoji="0" lang="en-US" sz="2000" b="0" i="0" u="none" strike="noStrike" kern="0" cap="none" spc="-50" normalizeH="0" baseline="0" noProof="0" dirty="0">
                <a:ln>
                  <a:noFill/>
                </a:ln>
                <a:solidFill>
                  <a:schemeClr val="bg2"/>
                </a:solidFill>
                <a:effectLst/>
                <a:uLnTx/>
                <a:uFillTx/>
                <a:latin typeface="Segoe UI Semibold" panose="020B0702040204020203" pitchFamily="34" charset="0"/>
                <a:cs typeface="Segoe UI Semibold" panose="020B0702040204020203" pitchFamily="34" charset="0"/>
              </a:rPr>
              <a:t>Windows Client</a:t>
            </a:r>
          </a:p>
          <a:p>
            <a:pPr marL="0" marR="0" lvl="1"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50" normalizeH="0" baseline="0" noProof="0" dirty="0">
                <a:ln>
                  <a:noFill/>
                </a:ln>
                <a:solidFill>
                  <a:schemeClr val="bg2"/>
                </a:solidFill>
                <a:effectLst/>
                <a:uLnTx/>
                <a:uFillTx/>
              </a:rPr>
              <a:t>Windows Management Instrumentation (WMI)</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Windows Remote Management (</a:t>
            </a:r>
            <a:r>
              <a:rPr kumimoji="0" lang="en-US" sz="1600" b="0" i="0" u="none" strike="noStrike" kern="0" cap="none" spc="-50" normalizeH="0" baseline="0" noProof="0" dirty="0" err="1">
                <a:ln>
                  <a:noFill/>
                </a:ln>
                <a:solidFill>
                  <a:schemeClr val="bg2"/>
                </a:solidFill>
                <a:effectLst/>
                <a:uLnTx/>
                <a:uFillTx/>
              </a:rPr>
              <a:t>WinRM</a:t>
            </a:r>
            <a:r>
              <a:rPr kumimoji="0" lang="en-US" sz="1600" b="0" i="0" u="none" strike="noStrike" kern="0" cap="none" spc="-50" normalizeH="0" baseline="0" noProof="0" dirty="0">
                <a:ln>
                  <a:noFill/>
                </a:ln>
                <a:solidFill>
                  <a:schemeClr val="bg2"/>
                </a:solidFill>
                <a:effectLst/>
                <a:uLnTx/>
                <a:uFillTx/>
              </a:rPr>
              <a:t>)</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Windows Update</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Group Policy Client</a:t>
            </a:r>
          </a:p>
        </p:txBody>
      </p:sp>
      <p:sp>
        <p:nvSpPr>
          <p:cNvPr id="28" name="Rectangle 27"/>
          <p:cNvSpPr/>
          <p:nvPr/>
        </p:nvSpPr>
        <p:spPr bwMode="auto">
          <a:xfrm>
            <a:off x="1224838" y="3087931"/>
            <a:ext cx="4840999" cy="13983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91403" numCol="1" spcCol="0" rtlCol="0" fromWordArt="0" anchor="t" anchorCtr="0" forceAA="0" compatLnSpc="1">
            <a:prstTxWarp prst="textNoShape">
              <a:avLst/>
            </a:prstTxWarp>
            <a:noAutofit/>
          </a:bodyPr>
          <a:lstStyle/>
          <a:p>
            <a:pPr marL="234950" marR="0" lvl="0" indent="-234950" defTabSz="913703"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srgbClr val="4F4F4F"/>
              </a:solidFill>
              <a:effectLst/>
              <a:uLnTx/>
              <a:uFillTx/>
              <a:ea typeface="Segoe UI" pitchFamily="34" charset="0"/>
              <a:cs typeface="Segoe UI" pitchFamily="34" charset="0"/>
            </a:endParaRPr>
          </a:p>
        </p:txBody>
      </p:sp>
      <p:sp>
        <p:nvSpPr>
          <p:cNvPr id="29" name="TextBox 28"/>
          <p:cNvSpPr txBox="1"/>
          <p:nvPr/>
        </p:nvSpPr>
        <p:spPr>
          <a:xfrm>
            <a:off x="1466640" y="3162587"/>
            <a:ext cx="4572909" cy="1292662"/>
          </a:xfrm>
          <a:prstGeom prst="rect">
            <a:avLst/>
          </a:prstGeom>
          <a:noFill/>
        </p:spPr>
        <p:txBody>
          <a:bodyPr wrap="square" lIns="0" tIns="0" rIns="0" bIns="91440" rtlCol="0">
            <a:spAutoFit/>
          </a:bodyPr>
          <a:lstStyle/>
          <a:p>
            <a:pPr marL="0" marR="0" lvl="0" indent="0" defTabSz="914400" eaLnBrk="1" fontAlgn="auto" latinLnBrk="0" hangingPunct="1">
              <a:lnSpc>
                <a:spcPct val="100000"/>
              </a:lnSpc>
              <a:spcBef>
                <a:spcPts val="0"/>
              </a:spcBef>
              <a:spcAft>
                <a:spcPts val="1000"/>
              </a:spcAft>
              <a:buClrTx/>
              <a:buSzTx/>
              <a:buFontTx/>
              <a:buNone/>
              <a:tabLst/>
              <a:defRPr/>
            </a:pPr>
            <a:r>
              <a:rPr kumimoji="0" lang="en-US" sz="2000" b="0" i="0" u="none" strike="noStrike" kern="0" cap="none" spc="-50" normalizeH="0" baseline="0" noProof="0" dirty="0">
                <a:ln>
                  <a:noFill/>
                </a:ln>
                <a:solidFill>
                  <a:schemeClr val="bg2"/>
                </a:solidFill>
                <a:effectLst/>
                <a:uLnTx/>
                <a:uFillTx/>
                <a:latin typeface="Segoe UI Semibold" panose="020B0702040204020203" pitchFamily="34" charset="0"/>
                <a:cs typeface="Segoe UI Semibold" panose="020B0702040204020203" pitchFamily="34" charset="0"/>
              </a:rPr>
              <a:t>Windows Server</a:t>
            </a:r>
          </a:p>
          <a:p>
            <a:pPr marL="0" marR="0" lvl="1"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50" normalizeH="0" baseline="0" noProof="0" dirty="0">
                <a:ln>
                  <a:noFill/>
                </a:ln>
                <a:solidFill>
                  <a:schemeClr val="bg2"/>
                </a:solidFill>
                <a:effectLst/>
                <a:uLnTx/>
                <a:uFillTx/>
              </a:rPr>
              <a:t>Active Directory</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Group Policy</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Windows Server Update Services (WSUS)</a:t>
            </a:r>
          </a:p>
        </p:txBody>
      </p:sp>
      <p:sp>
        <p:nvSpPr>
          <p:cNvPr id="30" name="Rectangle 29"/>
          <p:cNvSpPr/>
          <p:nvPr/>
        </p:nvSpPr>
        <p:spPr bwMode="auto">
          <a:xfrm>
            <a:off x="1224837" y="1683776"/>
            <a:ext cx="4840999" cy="123489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91403" numCol="1" spcCol="0" rtlCol="0" fromWordArt="0" anchor="t" anchorCtr="0" forceAA="0" compatLnSpc="1">
            <a:prstTxWarp prst="textNoShape">
              <a:avLst/>
            </a:prstTxWarp>
            <a:noAutofit/>
          </a:bodyPr>
          <a:lstStyle/>
          <a:p>
            <a:pPr marL="234950" marR="0" lvl="0" indent="-234950" defTabSz="913703"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srgbClr val="4F4F4F"/>
              </a:solidFill>
              <a:effectLst/>
              <a:uLnTx/>
              <a:uFillTx/>
              <a:ea typeface="Segoe UI" pitchFamily="34" charset="0"/>
              <a:cs typeface="Segoe UI" pitchFamily="34" charset="0"/>
            </a:endParaRPr>
          </a:p>
        </p:txBody>
      </p:sp>
      <p:sp>
        <p:nvSpPr>
          <p:cNvPr id="32" name="TextBox 31"/>
          <p:cNvSpPr txBox="1"/>
          <p:nvPr/>
        </p:nvSpPr>
        <p:spPr>
          <a:xfrm>
            <a:off x="1462764" y="1780148"/>
            <a:ext cx="4572909" cy="1046440"/>
          </a:xfrm>
          <a:prstGeom prst="rect">
            <a:avLst/>
          </a:prstGeom>
          <a:noFill/>
        </p:spPr>
        <p:txBody>
          <a:bodyPr wrap="square" lIns="0" tIns="0" rIns="0" bIns="91440" rtlCol="0">
            <a:spAutoFit/>
          </a:bodyPr>
          <a:lstStyle/>
          <a:p>
            <a:pPr marL="0" marR="0" lvl="0" indent="0" defTabSz="914400" eaLnBrk="1" fontAlgn="auto" latinLnBrk="0" hangingPunct="1">
              <a:lnSpc>
                <a:spcPct val="100000"/>
              </a:lnSpc>
              <a:spcBef>
                <a:spcPts val="0"/>
              </a:spcBef>
              <a:spcAft>
                <a:spcPts val="1000"/>
              </a:spcAft>
              <a:buClrTx/>
              <a:buSzTx/>
              <a:buFontTx/>
              <a:buNone/>
              <a:tabLst/>
              <a:defRPr/>
            </a:pPr>
            <a:r>
              <a:rPr kumimoji="0" lang="en-US" sz="2000" b="0" i="0" u="none" strike="noStrike" kern="0" cap="none" spc="-50" normalizeH="0" baseline="0" noProof="0" dirty="0">
                <a:ln>
                  <a:noFill/>
                </a:ln>
                <a:solidFill>
                  <a:schemeClr val="bg2"/>
                </a:solidFill>
                <a:effectLst/>
                <a:uLnTx/>
                <a:uFillTx/>
                <a:latin typeface="Segoe UI Semibold" panose="020B0702040204020203" pitchFamily="34" charset="0"/>
                <a:cs typeface="Segoe UI Semibold" panose="020B0702040204020203" pitchFamily="34" charset="0"/>
              </a:rPr>
              <a:t>Products</a:t>
            </a:r>
            <a:endParaRPr kumimoji="0" lang="en-US" sz="1600" b="0" i="0" u="none" strike="noStrike" kern="0" cap="none" spc="-50" normalizeH="0" baseline="0" noProof="0" dirty="0">
              <a:ln>
                <a:noFill/>
              </a:ln>
              <a:solidFill>
                <a:schemeClr val="bg2"/>
              </a:solidFill>
              <a:effectLst/>
              <a:uLnTx/>
              <a:uFillTx/>
              <a:latin typeface="Segoe UI Semibold" panose="020B0702040204020203" pitchFamily="34" charset="0"/>
              <a:cs typeface="Segoe UI Semibold" panose="020B0702040204020203" pitchFamily="34" charset="0"/>
            </a:endParaRPr>
          </a:p>
          <a:p>
            <a:pPr marL="0" marR="0" lvl="1"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50" normalizeH="0" baseline="0" noProof="0" dirty="0">
                <a:ln>
                  <a:noFill/>
                </a:ln>
                <a:solidFill>
                  <a:schemeClr val="bg2"/>
                </a:solidFill>
                <a:effectLst/>
                <a:uLnTx/>
                <a:uFillTx/>
              </a:rPr>
              <a:t>System Center Configuration Manager</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Microsoft Desktop Optimization Pack (MDOP)</a:t>
            </a:r>
          </a:p>
        </p:txBody>
      </p:sp>
      <p:pic>
        <p:nvPicPr>
          <p:cNvPr id="33" name="Picture 6" descr="\\MAGNUM\Projects\Microsoft\Cloud Power FY12\Design\ICONS_PNG\Cloud.png"/>
          <p:cNvPicPr>
            <a:picLocks noChangeAspect="1" noChangeArrowheads="1"/>
          </p:cNvPicPr>
          <p:nvPr/>
        </p:nvPicPr>
        <p:blipFill>
          <a:blip r:embed="rId3" cstate="print">
            <a:lum bright="100000"/>
          </a:blip>
          <a:srcRect/>
          <a:stretch>
            <a:fillRect/>
          </a:stretch>
        </p:blipFill>
        <p:spPr bwMode="auto">
          <a:xfrm>
            <a:off x="6446837" y="725730"/>
            <a:ext cx="4724400" cy="4905131"/>
          </a:xfrm>
          <a:prstGeom prst="rect">
            <a:avLst/>
          </a:prstGeom>
          <a:noFill/>
        </p:spPr>
      </p:pic>
      <p:sp>
        <p:nvSpPr>
          <p:cNvPr id="34" name="TextBox 33"/>
          <p:cNvSpPr txBox="1"/>
          <p:nvPr/>
        </p:nvSpPr>
        <p:spPr>
          <a:xfrm>
            <a:off x="7666037" y="2329204"/>
            <a:ext cx="2286000" cy="2005677"/>
          </a:xfrm>
          <a:prstGeom prst="rect">
            <a:avLst/>
          </a:prstGeom>
          <a:noFill/>
        </p:spPr>
        <p:txBody>
          <a:bodyPr wrap="square" lIns="0" tIns="0" rIns="0" bIns="91440" rtlCol="0">
            <a:spAutoFit/>
          </a:bodyPr>
          <a:lstStyle/>
          <a:p>
            <a:pPr marL="0" marR="0" lvl="1" indent="0" defTabSz="914400" eaLnBrk="1" fontAlgn="auto" latinLnBrk="0" hangingPunct="1">
              <a:lnSpc>
                <a:spcPct val="100000"/>
              </a:lnSpc>
              <a:spcBef>
                <a:spcPts val="0"/>
              </a:spcBef>
              <a:spcAft>
                <a:spcPts val="1000"/>
              </a:spcAft>
              <a:buClrTx/>
              <a:buSzTx/>
              <a:buFontTx/>
              <a:buNone/>
              <a:tabLst/>
              <a:defRPr/>
            </a:pPr>
            <a:r>
              <a:rPr kumimoji="0" lang="en-US" sz="2000" b="0" i="0" u="none" strike="noStrike" kern="0" cap="none" spc="-50" normalizeH="0" baseline="0" noProof="0" dirty="0">
                <a:ln>
                  <a:noFill/>
                </a:ln>
                <a:solidFill>
                  <a:schemeClr val="bg2"/>
                </a:solidFill>
                <a:effectLst/>
                <a:uLnTx/>
                <a:uFillTx/>
                <a:latin typeface="Segoe UI Semibold" panose="020B0702040204020203" pitchFamily="34" charset="0"/>
                <a:cs typeface="Segoe UI Semibold" panose="020B0702040204020203" pitchFamily="34" charset="0"/>
              </a:rPr>
              <a:t>Cloud Services</a:t>
            </a:r>
            <a:endParaRPr kumimoji="0" lang="en-US" sz="1800" b="0" i="0" u="none" strike="noStrike" kern="0" cap="none" spc="-50" normalizeH="0" baseline="0" noProof="0" dirty="0">
              <a:ln>
                <a:noFill/>
              </a:ln>
              <a:solidFill>
                <a:schemeClr val="bg2"/>
              </a:solidFill>
              <a:effectLst/>
              <a:uLnTx/>
              <a:uFillTx/>
            </a:endParaRPr>
          </a:p>
          <a:p>
            <a:pPr marL="0" marR="0" lvl="1" indent="0" defTabSz="914400" eaLnBrk="1" fontAlgn="auto" latinLnBrk="0" hangingPunct="1">
              <a:lnSpc>
                <a:spcPct val="100000"/>
              </a:lnSpc>
              <a:spcBef>
                <a:spcPts val="0"/>
              </a:spcBef>
              <a:spcAft>
                <a:spcPts val="1000"/>
              </a:spcAft>
              <a:buClrTx/>
              <a:buSzTx/>
              <a:buFontTx/>
              <a:buNone/>
              <a:tabLst/>
              <a:defRPr/>
            </a:pPr>
            <a:r>
              <a:rPr kumimoji="0" lang="en-US" sz="1600" b="0" i="0" u="none" strike="noStrike" kern="0" cap="none" spc="-50" normalizeH="0" baseline="0" noProof="0" dirty="0">
                <a:ln>
                  <a:noFill/>
                </a:ln>
                <a:solidFill>
                  <a:schemeClr val="bg2"/>
                </a:solidFill>
                <a:effectLst/>
                <a:uLnTx/>
                <a:uFillTx/>
              </a:rPr>
              <a:t>Azure Active Directory</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Azure RMS</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Microsoft Intune</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Windows Store</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Windows Update</a:t>
            </a:r>
            <a:br>
              <a:rPr kumimoji="0" lang="en-US" sz="1600" b="0" i="0" u="none" strike="noStrike" kern="0" cap="none" spc="-50" normalizeH="0" baseline="0" noProof="0" dirty="0">
                <a:ln>
                  <a:noFill/>
                </a:ln>
                <a:solidFill>
                  <a:schemeClr val="bg2"/>
                </a:solidFill>
                <a:effectLst/>
                <a:uLnTx/>
                <a:uFillTx/>
              </a:rPr>
            </a:br>
            <a:endParaRPr kumimoji="0" lang="en-US" sz="1600" b="0" i="0" u="none" strike="noStrike" kern="0" cap="none" spc="-50" normalizeH="0" baseline="0" noProof="0" dirty="0">
              <a:ln>
                <a:noFill/>
              </a:ln>
              <a:solidFill>
                <a:schemeClr val="bg2"/>
              </a:solidFill>
              <a:effectLst/>
              <a:uLnTx/>
              <a:uFillTx/>
            </a:endParaRPr>
          </a:p>
        </p:txBody>
      </p:sp>
      <p:sp>
        <p:nvSpPr>
          <p:cNvPr id="4" name="Up Arrow 3"/>
          <p:cNvSpPr/>
          <p:nvPr/>
        </p:nvSpPr>
        <p:spPr bwMode="auto">
          <a:xfrm>
            <a:off x="3454836" y="4526999"/>
            <a:ext cx="381000" cy="570601"/>
          </a:xfrm>
          <a:prstGeom prst="up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Up Arrow 35"/>
          <p:cNvSpPr/>
          <p:nvPr/>
        </p:nvSpPr>
        <p:spPr bwMode="auto">
          <a:xfrm>
            <a:off x="8618537" y="4526998"/>
            <a:ext cx="381000" cy="570601"/>
          </a:xfrm>
          <a:prstGeom prst="up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TextBox 37"/>
          <p:cNvSpPr txBox="1"/>
          <p:nvPr/>
        </p:nvSpPr>
        <p:spPr>
          <a:xfrm>
            <a:off x="6362403" y="5708682"/>
            <a:ext cx="4294397" cy="1077218"/>
          </a:xfrm>
          <a:prstGeom prst="rect">
            <a:avLst/>
          </a:prstGeom>
          <a:noFill/>
        </p:spPr>
        <p:txBody>
          <a:bodyPr wrap="square" lIns="0" tIns="0" rIns="0" bIns="91440" rtlCol="0">
            <a:spAutoFit/>
          </a:bodyPr>
          <a:lstStyle/>
          <a:p>
            <a:pPr marL="0" marR="0" lvl="1"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50" normalizeH="0" baseline="0" noProof="0" dirty="0">
                <a:ln>
                  <a:noFill/>
                </a:ln>
                <a:solidFill>
                  <a:schemeClr val="bg2"/>
                </a:solidFill>
                <a:effectLst/>
                <a:uLnTx/>
                <a:uFillTx/>
              </a:rPr>
              <a:t>Mobile Device Management (MDM)</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PowerShell</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err="1">
                <a:ln>
                  <a:noFill/>
                </a:ln>
                <a:solidFill>
                  <a:schemeClr val="bg2"/>
                </a:solidFill>
                <a:effectLst/>
                <a:uLnTx/>
                <a:uFillTx/>
              </a:rPr>
              <a:t>AppLocker</a:t>
            </a:r>
            <a:br>
              <a:rPr kumimoji="0" lang="en-US" sz="1600" b="0" i="0" u="none" strike="noStrike" kern="0" cap="none" spc="-50" normalizeH="0" baseline="0" noProof="0" dirty="0">
                <a:ln>
                  <a:noFill/>
                </a:ln>
                <a:solidFill>
                  <a:schemeClr val="bg2"/>
                </a:solidFill>
                <a:effectLst/>
                <a:uLnTx/>
                <a:uFillTx/>
              </a:rPr>
            </a:br>
            <a:endParaRPr kumimoji="0" lang="en-US" sz="1600" b="0" i="0" u="none" strike="noStrike" kern="0" cap="none" spc="-50" normalizeH="0" baseline="0" noProof="0" dirty="0">
              <a:ln>
                <a:noFill/>
              </a:ln>
              <a:solidFill>
                <a:schemeClr val="bg2"/>
              </a:solidFill>
              <a:effectLst/>
              <a:uLnTx/>
              <a:uFillTx/>
            </a:endParaRPr>
          </a:p>
        </p:txBody>
      </p:sp>
      <p:pic>
        <p:nvPicPr>
          <p:cNvPr id="39" name="Picture 2" descr="\\MAGNUM\Projects\Microsoft\Cloud Power FY12\Design\Icons\PNGs\Server_2.png"/>
          <p:cNvPicPr>
            <a:picLocks noChangeAspect="1" noChangeArrowheads="1"/>
          </p:cNvPicPr>
          <p:nvPr/>
        </p:nvPicPr>
        <p:blipFill>
          <a:blip r:embed="rId4" cstate="print">
            <a:lum bright="100000"/>
          </a:blip>
          <a:srcRect/>
          <a:stretch>
            <a:fillRect/>
          </a:stretch>
        </p:blipFill>
        <p:spPr bwMode="auto">
          <a:xfrm>
            <a:off x="-194131" y="2145764"/>
            <a:ext cx="1828800" cy="1828800"/>
          </a:xfrm>
          <a:prstGeom prst="rect">
            <a:avLst/>
          </a:prstGeom>
          <a:noFill/>
        </p:spPr>
      </p:pic>
      <p:grpSp>
        <p:nvGrpSpPr>
          <p:cNvPr id="40" name="Group 39"/>
          <p:cNvGrpSpPr/>
          <p:nvPr/>
        </p:nvGrpSpPr>
        <p:grpSpPr>
          <a:xfrm>
            <a:off x="274639" y="5800446"/>
            <a:ext cx="786372" cy="500151"/>
            <a:chOff x="2425222" y="2046079"/>
            <a:chExt cx="761925" cy="484602"/>
          </a:xfrm>
          <a:solidFill>
            <a:schemeClr val="tx1"/>
          </a:solidFill>
        </p:grpSpPr>
        <p:pic>
          <p:nvPicPr>
            <p:cNvPr id="41" name="Picture 40"/>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rot="2614426" flipH="1">
              <a:off x="2425222" y="2338212"/>
              <a:ext cx="143275" cy="192469"/>
            </a:xfrm>
            <a:prstGeom prst="rect">
              <a:avLst/>
            </a:prstGeom>
            <a:noFill/>
            <a:ln>
              <a:noFill/>
            </a:ln>
          </p:spPr>
        </p:pic>
        <p:sp>
          <p:nvSpPr>
            <p:cNvPr id="42" name="Freeform 61"/>
            <p:cNvSpPr>
              <a:spLocks/>
            </p:cNvSpPr>
            <p:nvPr/>
          </p:nvSpPr>
          <p:spPr bwMode="black">
            <a:xfrm rot="10800000">
              <a:off x="2557242" y="2197139"/>
              <a:ext cx="205968" cy="297890"/>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ln>
              <a:noFill/>
            </a:ln>
            <a:extLst/>
          </p:spPr>
          <p:txBody>
            <a:bodyPr vert="horz" wrap="square" lIns="93236" tIns="46618" rIns="93236" bIns="46618" numCol="1" anchor="t" anchorCtr="0" compatLnSpc="1">
              <a:prstTxWarp prst="textNoShape">
                <a:avLst/>
              </a:prstTxWarp>
            </a:bodyPr>
            <a:lstStyle/>
            <a:p>
              <a:pPr marL="0" marR="0" lvl="0" indent="0" defTabSz="124277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ysClr val="windowText" lastClr="000000"/>
                </a:solidFill>
                <a:effectLst/>
                <a:uLnTx/>
                <a:uFillTx/>
              </a:endParaRPr>
            </a:p>
          </p:txBody>
        </p:sp>
        <p:sp>
          <p:nvSpPr>
            <p:cNvPr id="43" name="Freeform 20"/>
            <p:cNvSpPr>
              <a:spLocks noEditPoints="1"/>
            </p:cNvSpPr>
            <p:nvPr/>
          </p:nvSpPr>
          <p:spPr bwMode="black">
            <a:xfrm>
              <a:off x="2766590" y="2046079"/>
              <a:ext cx="420557" cy="29246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ln>
              <a:noFill/>
            </a:ln>
            <a:extLst/>
          </p:spPr>
          <p:txBody>
            <a:bodyPr vert="horz" wrap="square" lIns="111872" tIns="55936" rIns="111872" bIns="55936" numCol="1" anchor="t" anchorCtr="0" compatLnSpc="1">
              <a:prstTxWarp prst="textNoShape">
                <a:avLst/>
              </a:prstTxWarp>
            </a:bodyPr>
            <a:lstStyle/>
            <a:p>
              <a:pPr marL="0" marR="0" lvl="0" indent="0" defTabSz="124277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37563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animBg="1"/>
      <p:bldP spid="32" grpId="0"/>
      <p:bldP spid="34" grpId="0"/>
      <p:bldP spid="4"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2332408" cy="917575"/>
          </a:xfrm>
        </p:spPr>
        <p:txBody>
          <a:bodyPr/>
          <a:lstStyle/>
          <a:p>
            <a:r>
              <a:rPr lang="en-US" dirty="0"/>
              <a:t>Windows 10 Works with Existing Infrastructure</a:t>
            </a:r>
          </a:p>
        </p:txBody>
      </p:sp>
      <p:graphicFrame>
        <p:nvGraphicFramePr>
          <p:cNvPr id="27" name="Table 26"/>
          <p:cNvGraphicFramePr>
            <a:graphicFrameLocks noGrp="1"/>
          </p:cNvGraphicFramePr>
          <p:nvPr>
            <p:extLst/>
          </p:nvPr>
        </p:nvGraphicFramePr>
        <p:xfrm>
          <a:off x="449734" y="1645758"/>
          <a:ext cx="10834347" cy="4084320"/>
        </p:xfrm>
        <a:graphic>
          <a:graphicData uri="http://schemas.openxmlformats.org/drawingml/2006/table">
            <a:tbl>
              <a:tblPr firstRow="1" bandRow="1">
                <a:tableStyleId>{F5AB1C69-6EDB-4FF4-983F-18BD219EF322}</a:tableStyleId>
              </a:tblPr>
              <a:tblGrid>
                <a:gridCol w="3611449">
                  <a:extLst>
                    <a:ext uri="{9D8B030D-6E8A-4147-A177-3AD203B41FA5}">
                      <a16:colId xmlns:a16="http://schemas.microsoft.com/office/drawing/2014/main" val="2658674553"/>
                    </a:ext>
                  </a:extLst>
                </a:gridCol>
                <a:gridCol w="3611449">
                  <a:extLst>
                    <a:ext uri="{9D8B030D-6E8A-4147-A177-3AD203B41FA5}">
                      <a16:colId xmlns:a16="http://schemas.microsoft.com/office/drawing/2014/main" val="2524270306"/>
                    </a:ext>
                  </a:extLst>
                </a:gridCol>
                <a:gridCol w="3611449">
                  <a:extLst>
                    <a:ext uri="{9D8B030D-6E8A-4147-A177-3AD203B41FA5}">
                      <a16:colId xmlns:a16="http://schemas.microsoft.com/office/drawing/2014/main" val="2972792916"/>
                    </a:ext>
                  </a:extLst>
                </a:gridCol>
              </a:tblGrid>
              <a:tr h="346392">
                <a:tc>
                  <a:txBody>
                    <a:bodyPr/>
                    <a:lstStyle/>
                    <a:p>
                      <a:pPr defTabSz="932472" fontAlgn="base">
                        <a:lnSpc>
                          <a:spcPct val="90000"/>
                        </a:lnSpc>
                        <a:spcBef>
                          <a:spcPct val="0"/>
                        </a:spcBef>
                        <a:spcAft>
                          <a:spcPct val="0"/>
                        </a:spcAft>
                      </a:pPr>
                      <a:r>
                        <a:rPr lang="en-US" sz="2000" kern="1200" dirty="0">
                          <a:latin typeface="Segoe UI Semibold" panose="020B0702040204020203" pitchFamily="34" charset="0"/>
                          <a:cs typeface="Segoe UI Semibold" panose="020B0702040204020203" pitchFamily="34" charset="0"/>
                        </a:rPr>
                        <a:t>Product</a:t>
                      </a:r>
                      <a:endParaRPr lang="en-US" sz="2000" b="1" kern="12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32472" rtl="0" eaLnBrk="1" fontAlgn="base" latinLnBrk="0" hangingPunct="1">
                        <a:lnSpc>
                          <a:spcPct val="90000"/>
                        </a:lnSpc>
                        <a:spcBef>
                          <a:spcPct val="0"/>
                        </a:spcBef>
                        <a:spcAft>
                          <a:spcPct val="0"/>
                        </a:spcAft>
                      </a:pPr>
                      <a:r>
                        <a:rPr lang="en-US" sz="2000" kern="1200" dirty="0">
                          <a:latin typeface="Segoe UI Semibold" panose="020B0702040204020203" pitchFamily="34" charset="0"/>
                          <a:cs typeface="Segoe UI Semibold" panose="020B0702040204020203" pitchFamily="34" charset="0"/>
                        </a:rPr>
                        <a:t>Supports</a:t>
                      </a:r>
                      <a:r>
                        <a:rPr lang="en-US" sz="2000" kern="1200" baseline="0" dirty="0">
                          <a:latin typeface="Segoe UI Semibold" panose="020B0702040204020203" pitchFamily="34" charset="0"/>
                          <a:cs typeface="Segoe UI Semibold" panose="020B0702040204020203" pitchFamily="34" charset="0"/>
                        </a:rPr>
                        <a:t> Windows 10 Management</a:t>
                      </a:r>
                      <a:endParaRPr lang="en-US" sz="2000" b="1" kern="12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32472" rtl="0" eaLnBrk="1" fontAlgn="base" latinLnBrk="0" hangingPunct="1">
                        <a:lnSpc>
                          <a:spcPct val="90000"/>
                        </a:lnSpc>
                        <a:spcBef>
                          <a:spcPct val="0"/>
                        </a:spcBef>
                        <a:spcAft>
                          <a:spcPct val="0"/>
                        </a:spcAft>
                      </a:pPr>
                      <a:r>
                        <a:rPr lang="en-US" sz="2000" kern="1200" dirty="0">
                          <a:latin typeface="Segoe UI Semibold" panose="020B0702040204020203" pitchFamily="34" charset="0"/>
                          <a:cs typeface="Segoe UI Semibold" panose="020B0702040204020203" pitchFamily="34" charset="0"/>
                        </a:rPr>
                        <a:t>Supports Windows 10 Deployment</a:t>
                      </a:r>
                      <a:endParaRPr lang="en-US" sz="2000" b="1" kern="12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96374967"/>
                  </a:ext>
                </a:extLst>
              </a:tr>
              <a:tr h="317526">
                <a:tc>
                  <a:txBody>
                    <a:bodyPr/>
                    <a:lstStyle/>
                    <a:p>
                      <a:r>
                        <a:rPr lang="en-US" sz="1600" dirty="0">
                          <a:solidFill>
                            <a:schemeClr val="bg2"/>
                          </a:solidFill>
                        </a:rPr>
                        <a:t>System Center 2012 R2</a:t>
                      </a:r>
                      <a:br>
                        <a:rPr lang="en-US" sz="1600" dirty="0">
                          <a:solidFill>
                            <a:schemeClr val="bg2"/>
                          </a:solidFill>
                        </a:rPr>
                      </a:br>
                      <a:r>
                        <a:rPr lang="en-US" sz="1600" dirty="0">
                          <a:solidFill>
                            <a:schemeClr val="bg2"/>
                          </a:solidFill>
                        </a:rPr>
                        <a:t>Configuration Manager</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en-US" sz="1600" b="1" dirty="0">
                        <a:solidFill>
                          <a:schemeClr val="bg2"/>
                        </a:solidFill>
                        <a:latin typeface="+mn-lt"/>
                      </a:endParaRPr>
                    </a:p>
                  </a:txBody>
                  <a:tcPr marL="182880" marR="182880" marT="91440" marB="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600" b="1" dirty="0">
                        <a:solidFill>
                          <a:schemeClr val="bg2"/>
                        </a:solidFill>
                        <a:latin typeface="+mn-lt"/>
                      </a:endParaRPr>
                    </a:p>
                  </a:txBody>
                  <a:tcPr marL="182880" marR="182880" marT="91440" marB="91440">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3788998123"/>
                  </a:ext>
                </a:extLst>
              </a:tr>
              <a:tr h="317526">
                <a:tc>
                  <a:txBody>
                    <a:bodyPr/>
                    <a:lstStyle/>
                    <a:p>
                      <a:r>
                        <a:rPr lang="en-US" sz="1600" dirty="0">
                          <a:solidFill>
                            <a:schemeClr val="bg2"/>
                          </a:solidFill>
                        </a:rPr>
                        <a:t>System Center 2012</a:t>
                      </a:r>
                      <a:br>
                        <a:rPr lang="en-US" sz="1600" dirty="0">
                          <a:solidFill>
                            <a:schemeClr val="bg2"/>
                          </a:solidFill>
                        </a:rPr>
                      </a:br>
                      <a:r>
                        <a:rPr lang="en-US" sz="1600" dirty="0">
                          <a:solidFill>
                            <a:schemeClr val="bg2"/>
                          </a:solidFill>
                        </a:rPr>
                        <a:t>Configuration Manager</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en-US" sz="1600" b="1" dirty="0">
                        <a:solidFill>
                          <a:schemeClr val="bg2"/>
                        </a:solidFill>
                        <a:latin typeface="+mn-lt"/>
                      </a:endParaRPr>
                    </a:p>
                  </a:txBody>
                  <a:tcPr marL="182880" marR="182880" marT="91440" marB="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600" b="1" dirty="0">
                        <a:solidFill>
                          <a:schemeClr val="bg2"/>
                        </a:solidFill>
                        <a:latin typeface="+mn-lt"/>
                      </a:endParaRPr>
                    </a:p>
                  </a:txBody>
                  <a:tcPr marL="182880" marR="182880" marT="91440" marB="91440">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3653214502"/>
                  </a:ext>
                </a:extLst>
              </a:tr>
              <a:tr h="317526">
                <a:tc>
                  <a:txBody>
                    <a:bodyPr/>
                    <a:lstStyle/>
                    <a:p>
                      <a:r>
                        <a:rPr lang="en-US" sz="1600" dirty="0">
                          <a:solidFill>
                            <a:schemeClr val="bg2"/>
                          </a:solidFill>
                        </a:rPr>
                        <a:t>System Center </a:t>
                      </a:r>
                      <a:br>
                        <a:rPr lang="en-US" sz="1600" dirty="0">
                          <a:solidFill>
                            <a:schemeClr val="bg2"/>
                          </a:solidFill>
                        </a:rPr>
                      </a:br>
                      <a:r>
                        <a:rPr lang="en-US" sz="1600" dirty="0">
                          <a:solidFill>
                            <a:schemeClr val="bg2"/>
                          </a:solidFill>
                        </a:rPr>
                        <a:t>Configuration Manager 2007</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en-US" sz="1600" b="1" dirty="0">
                        <a:solidFill>
                          <a:schemeClr val="bg2"/>
                        </a:solidFill>
                        <a:latin typeface="+mn-lt"/>
                      </a:endParaRPr>
                    </a:p>
                  </a:txBody>
                  <a:tcPr marL="182880" marR="182880" marT="91440" marB="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600" b="1" dirty="0">
                        <a:solidFill>
                          <a:schemeClr val="bg2"/>
                        </a:solidFill>
                        <a:latin typeface="+mn-lt"/>
                      </a:endParaRPr>
                    </a:p>
                  </a:txBody>
                  <a:tcPr marL="182880" marR="182880" marT="91440" marB="91440">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954147625"/>
                  </a:ext>
                </a:extLst>
              </a:tr>
              <a:tr h="432990">
                <a:tc>
                  <a:txBody>
                    <a:bodyPr/>
                    <a:lstStyle/>
                    <a:p>
                      <a:r>
                        <a:rPr lang="en-US" sz="1600" baseline="0" dirty="0">
                          <a:solidFill>
                            <a:schemeClr val="bg2"/>
                          </a:solidFill>
                        </a:rPr>
                        <a:t>Windows Server 2012 R2</a:t>
                      </a:r>
                    </a:p>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bg2"/>
                          </a:solidFill>
                        </a:rPr>
                        <a:t>Windows</a:t>
                      </a:r>
                      <a:r>
                        <a:rPr lang="en-US" sz="1600" baseline="0" dirty="0">
                          <a:solidFill>
                            <a:schemeClr val="bg2"/>
                          </a:solidFill>
                        </a:rPr>
                        <a:t> Server 2012</a:t>
                      </a:r>
                    </a:p>
                    <a:p>
                      <a:r>
                        <a:rPr lang="en-US" sz="1600" dirty="0">
                          <a:solidFill>
                            <a:schemeClr val="bg2"/>
                          </a:solidFill>
                        </a:rPr>
                        <a:t>Windows Server 2008</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endParaRPr lang="en-US" sz="1600" b="1" dirty="0">
                        <a:solidFill>
                          <a:schemeClr val="bg2"/>
                        </a:solidFill>
                        <a:latin typeface="+mn-lt"/>
                      </a:endParaRPr>
                    </a:p>
                  </a:txBody>
                  <a:tcPr marL="182880" marR="182880" marT="91440" marB="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600" b="1" dirty="0">
                        <a:solidFill>
                          <a:schemeClr val="bg2"/>
                        </a:solidFill>
                        <a:latin typeface="+mn-lt"/>
                      </a:endParaRPr>
                    </a:p>
                  </a:txBody>
                  <a:tcPr marL="182880" marR="182880" marT="91440" marB="91440">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167843872"/>
                  </a:ext>
                </a:extLst>
              </a:tr>
              <a:tr h="0">
                <a:tc>
                  <a:txBody>
                    <a:bodyPr/>
                    <a:lstStyle/>
                    <a:p>
                      <a:r>
                        <a:rPr lang="en-US" sz="1600" dirty="0">
                          <a:solidFill>
                            <a:schemeClr val="bg2"/>
                          </a:solidFill>
                        </a:rPr>
                        <a:t>Microsoft Deployment Toolkit 2013</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600" b="1" dirty="0">
                        <a:solidFill>
                          <a:schemeClr val="bg2"/>
                        </a:solidFill>
                        <a:latin typeface="+mn-lt"/>
                      </a:endParaRPr>
                    </a:p>
                  </a:txBody>
                  <a:tcPr marL="182880" marR="182880" marT="91440" marB="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600" b="1" dirty="0">
                        <a:solidFill>
                          <a:schemeClr val="bg2"/>
                        </a:solidFill>
                        <a:latin typeface="+mn-lt"/>
                      </a:endParaRPr>
                    </a:p>
                  </a:txBody>
                  <a:tcPr marL="182880" marR="182880" marT="91440" marB="91440">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683240460"/>
                  </a:ext>
                </a:extLst>
              </a:tr>
            </a:tbl>
          </a:graphicData>
        </a:graphic>
      </p:graphicFrame>
      <p:sp>
        <p:nvSpPr>
          <p:cNvPr id="6" name="TextBox 5"/>
          <p:cNvSpPr txBox="1"/>
          <p:nvPr/>
        </p:nvSpPr>
        <p:spPr>
          <a:xfrm>
            <a:off x="449735" y="5995779"/>
            <a:ext cx="11810997"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Updates will be required.  New OS features may require newer versions for full support.</a:t>
            </a:r>
          </a:p>
        </p:txBody>
      </p:sp>
      <p:sp>
        <p:nvSpPr>
          <p:cNvPr id="14" name="Freeform 46"/>
          <p:cNvSpPr>
            <a:spLocks/>
          </p:cNvSpPr>
          <p:nvPr/>
        </p:nvSpPr>
        <p:spPr bwMode="auto">
          <a:xfrm>
            <a:off x="5650139" y="2545621"/>
            <a:ext cx="437422" cy="338487"/>
          </a:xfrm>
          <a:custGeom>
            <a:avLst/>
            <a:gdLst>
              <a:gd name="T0" fmla="*/ 860 w 2289"/>
              <a:gd name="T1" fmla="*/ 914 h 1772"/>
              <a:gd name="T2" fmla="*/ 451 w 2289"/>
              <a:gd name="T3" fmla="*/ 470 h 1772"/>
              <a:gd name="T4" fmla="*/ 0 w 2289"/>
              <a:gd name="T5" fmla="*/ 921 h 1772"/>
              <a:gd name="T6" fmla="*/ 0 w 2289"/>
              <a:gd name="T7" fmla="*/ 921 h 1772"/>
              <a:gd name="T8" fmla="*/ 851 w 2289"/>
              <a:gd name="T9" fmla="*/ 1772 h 1772"/>
              <a:gd name="T10" fmla="*/ 2289 w 2289"/>
              <a:gd name="T11" fmla="*/ 335 h 1772"/>
              <a:gd name="T12" fmla="*/ 1961 w 2289"/>
              <a:gd name="T13" fmla="*/ 0 h 1772"/>
              <a:gd name="T14" fmla="*/ 860 w 2289"/>
              <a:gd name="T15" fmla="*/ 914 h 17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9" h="1772">
                <a:moveTo>
                  <a:pt x="860" y="914"/>
                </a:moveTo>
                <a:lnTo>
                  <a:pt x="451" y="470"/>
                </a:lnTo>
                <a:lnTo>
                  <a:pt x="0" y="921"/>
                </a:lnTo>
                <a:lnTo>
                  <a:pt x="0" y="921"/>
                </a:lnTo>
                <a:lnTo>
                  <a:pt x="851" y="1772"/>
                </a:lnTo>
                <a:lnTo>
                  <a:pt x="2289" y="335"/>
                </a:lnTo>
                <a:lnTo>
                  <a:pt x="1961" y="0"/>
                </a:lnTo>
                <a:lnTo>
                  <a:pt x="860" y="914"/>
                </a:lnTo>
                <a:close/>
              </a:path>
            </a:pathLst>
          </a:custGeom>
          <a:solidFill>
            <a:schemeClr val="bg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5" name="Freeform 46"/>
          <p:cNvSpPr>
            <a:spLocks/>
          </p:cNvSpPr>
          <p:nvPr/>
        </p:nvSpPr>
        <p:spPr bwMode="auto">
          <a:xfrm>
            <a:off x="5650139" y="3207102"/>
            <a:ext cx="437422" cy="338487"/>
          </a:xfrm>
          <a:custGeom>
            <a:avLst/>
            <a:gdLst>
              <a:gd name="T0" fmla="*/ 860 w 2289"/>
              <a:gd name="T1" fmla="*/ 914 h 1772"/>
              <a:gd name="T2" fmla="*/ 451 w 2289"/>
              <a:gd name="T3" fmla="*/ 470 h 1772"/>
              <a:gd name="T4" fmla="*/ 0 w 2289"/>
              <a:gd name="T5" fmla="*/ 921 h 1772"/>
              <a:gd name="T6" fmla="*/ 0 w 2289"/>
              <a:gd name="T7" fmla="*/ 921 h 1772"/>
              <a:gd name="T8" fmla="*/ 851 w 2289"/>
              <a:gd name="T9" fmla="*/ 1772 h 1772"/>
              <a:gd name="T10" fmla="*/ 2289 w 2289"/>
              <a:gd name="T11" fmla="*/ 335 h 1772"/>
              <a:gd name="T12" fmla="*/ 1961 w 2289"/>
              <a:gd name="T13" fmla="*/ 0 h 1772"/>
              <a:gd name="T14" fmla="*/ 860 w 2289"/>
              <a:gd name="T15" fmla="*/ 914 h 17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9" h="1772">
                <a:moveTo>
                  <a:pt x="860" y="914"/>
                </a:moveTo>
                <a:lnTo>
                  <a:pt x="451" y="470"/>
                </a:lnTo>
                <a:lnTo>
                  <a:pt x="0" y="921"/>
                </a:lnTo>
                <a:lnTo>
                  <a:pt x="0" y="921"/>
                </a:lnTo>
                <a:lnTo>
                  <a:pt x="851" y="1772"/>
                </a:lnTo>
                <a:lnTo>
                  <a:pt x="2289" y="335"/>
                </a:lnTo>
                <a:lnTo>
                  <a:pt x="1961" y="0"/>
                </a:lnTo>
                <a:lnTo>
                  <a:pt x="860" y="914"/>
                </a:lnTo>
                <a:close/>
              </a:path>
            </a:pathLst>
          </a:custGeom>
          <a:solidFill>
            <a:schemeClr val="bg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 name="Freeform 46"/>
          <p:cNvSpPr>
            <a:spLocks/>
          </p:cNvSpPr>
          <p:nvPr/>
        </p:nvSpPr>
        <p:spPr bwMode="auto">
          <a:xfrm>
            <a:off x="5650139" y="3849127"/>
            <a:ext cx="437422" cy="338487"/>
          </a:xfrm>
          <a:custGeom>
            <a:avLst/>
            <a:gdLst>
              <a:gd name="T0" fmla="*/ 860 w 2289"/>
              <a:gd name="T1" fmla="*/ 914 h 1772"/>
              <a:gd name="T2" fmla="*/ 451 w 2289"/>
              <a:gd name="T3" fmla="*/ 470 h 1772"/>
              <a:gd name="T4" fmla="*/ 0 w 2289"/>
              <a:gd name="T5" fmla="*/ 921 h 1772"/>
              <a:gd name="T6" fmla="*/ 0 w 2289"/>
              <a:gd name="T7" fmla="*/ 921 h 1772"/>
              <a:gd name="T8" fmla="*/ 851 w 2289"/>
              <a:gd name="T9" fmla="*/ 1772 h 1772"/>
              <a:gd name="T10" fmla="*/ 2289 w 2289"/>
              <a:gd name="T11" fmla="*/ 335 h 1772"/>
              <a:gd name="T12" fmla="*/ 1961 w 2289"/>
              <a:gd name="T13" fmla="*/ 0 h 1772"/>
              <a:gd name="T14" fmla="*/ 860 w 2289"/>
              <a:gd name="T15" fmla="*/ 914 h 17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9" h="1772">
                <a:moveTo>
                  <a:pt x="860" y="914"/>
                </a:moveTo>
                <a:lnTo>
                  <a:pt x="451" y="470"/>
                </a:lnTo>
                <a:lnTo>
                  <a:pt x="0" y="921"/>
                </a:lnTo>
                <a:lnTo>
                  <a:pt x="0" y="921"/>
                </a:lnTo>
                <a:lnTo>
                  <a:pt x="851" y="1772"/>
                </a:lnTo>
                <a:lnTo>
                  <a:pt x="2289" y="335"/>
                </a:lnTo>
                <a:lnTo>
                  <a:pt x="1961" y="0"/>
                </a:lnTo>
                <a:lnTo>
                  <a:pt x="860" y="914"/>
                </a:lnTo>
                <a:close/>
              </a:path>
            </a:pathLst>
          </a:custGeom>
          <a:solidFill>
            <a:schemeClr val="bg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7" name="Freeform 46"/>
          <p:cNvSpPr>
            <a:spLocks/>
          </p:cNvSpPr>
          <p:nvPr/>
        </p:nvSpPr>
        <p:spPr bwMode="auto">
          <a:xfrm>
            <a:off x="5650139" y="4646795"/>
            <a:ext cx="437422" cy="338487"/>
          </a:xfrm>
          <a:custGeom>
            <a:avLst/>
            <a:gdLst>
              <a:gd name="T0" fmla="*/ 860 w 2289"/>
              <a:gd name="T1" fmla="*/ 914 h 1772"/>
              <a:gd name="T2" fmla="*/ 451 w 2289"/>
              <a:gd name="T3" fmla="*/ 470 h 1772"/>
              <a:gd name="T4" fmla="*/ 0 w 2289"/>
              <a:gd name="T5" fmla="*/ 921 h 1772"/>
              <a:gd name="T6" fmla="*/ 0 w 2289"/>
              <a:gd name="T7" fmla="*/ 921 h 1772"/>
              <a:gd name="T8" fmla="*/ 851 w 2289"/>
              <a:gd name="T9" fmla="*/ 1772 h 1772"/>
              <a:gd name="T10" fmla="*/ 2289 w 2289"/>
              <a:gd name="T11" fmla="*/ 335 h 1772"/>
              <a:gd name="T12" fmla="*/ 1961 w 2289"/>
              <a:gd name="T13" fmla="*/ 0 h 1772"/>
              <a:gd name="T14" fmla="*/ 860 w 2289"/>
              <a:gd name="T15" fmla="*/ 914 h 17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9" h="1772">
                <a:moveTo>
                  <a:pt x="860" y="914"/>
                </a:moveTo>
                <a:lnTo>
                  <a:pt x="451" y="470"/>
                </a:lnTo>
                <a:lnTo>
                  <a:pt x="0" y="921"/>
                </a:lnTo>
                <a:lnTo>
                  <a:pt x="0" y="921"/>
                </a:lnTo>
                <a:lnTo>
                  <a:pt x="851" y="1772"/>
                </a:lnTo>
                <a:lnTo>
                  <a:pt x="2289" y="335"/>
                </a:lnTo>
                <a:lnTo>
                  <a:pt x="1961" y="0"/>
                </a:lnTo>
                <a:lnTo>
                  <a:pt x="860" y="914"/>
                </a:lnTo>
                <a:close/>
              </a:path>
            </a:pathLst>
          </a:custGeom>
          <a:solidFill>
            <a:schemeClr val="bg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8" name="Freeform 46"/>
          <p:cNvSpPr>
            <a:spLocks/>
          </p:cNvSpPr>
          <p:nvPr/>
        </p:nvSpPr>
        <p:spPr bwMode="auto">
          <a:xfrm>
            <a:off x="9249373" y="2545621"/>
            <a:ext cx="437422" cy="338487"/>
          </a:xfrm>
          <a:custGeom>
            <a:avLst/>
            <a:gdLst>
              <a:gd name="T0" fmla="*/ 860 w 2289"/>
              <a:gd name="T1" fmla="*/ 914 h 1772"/>
              <a:gd name="T2" fmla="*/ 451 w 2289"/>
              <a:gd name="T3" fmla="*/ 470 h 1772"/>
              <a:gd name="T4" fmla="*/ 0 w 2289"/>
              <a:gd name="T5" fmla="*/ 921 h 1772"/>
              <a:gd name="T6" fmla="*/ 0 w 2289"/>
              <a:gd name="T7" fmla="*/ 921 h 1772"/>
              <a:gd name="T8" fmla="*/ 851 w 2289"/>
              <a:gd name="T9" fmla="*/ 1772 h 1772"/>
              <a:gd name="T10" fmla="*/ 2289 w 2289"/>
              <a:gd name="T11" fmla="*/ 335 h 1772"/>
              <a:gd name="T12" fmla="*/ 1961 w 2289"/>
              <a:gd name="T13" fmla="*/ 0 h 1772"/>
              <a:gd name="T14" fmla="*/ 860 w 2289"/>
              <a:gd name="T15" fmla="*/ 914 h 17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9" h="1772">
                <a:moveTo>
                  <a:pt x="860" y="914"/>
                </a:moveTo>
                <a:lnTo>
                  <a:pt x="451" y="470"/>
                </a:lnTo>
                <a:lnTo>
                  <a:pt x="0" y="921"/>
                </a:lnTo>
                <a:lnTo>
                  <a:pt x="0" y="921"/>
                </a:lnTo>
                <a:lnTo>
                  <a:pt x="851" y="1772"/>
                </a:lnTo>
                <a:lnTo>
                  <a:pt x="2289" y="335"/>
                </a:lnTo>
                <a:lnTo>
                  <a:pt x="1961" y="0"/>
                </a:lnTo>
                <a:lnTo>
                  <a:pt x="860" y="914"/>
                </a:lnTo>
                <a:close/>
              </a:path>
            </a:pathLst>
          </a:custGeom>
          <a:solidFill>
            <a:schemeClr val="bg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9" name="Freeform 46"/>
          <p:cNvSpPr>
            <a:spLocks/>
          </p:cNvSpPr>
          <p:nvPr/>
        </p:nvSpPr>
        <p:spPr bwMode="auto">
          <a:xfrm>
            <a:off x="9249373" y="3207102"/>
            <a:ext cx="437422" cy="338487"/>
          </a:xfrm>
          <a:custGeom>
            <a:avLst/>
            <a:gdLst>
              <a:gd name="T0" fmla="*/ 860 w 2289"/>
              <a:gd name="T1" fmla="*/ 914 h 1772"/>
              <a:gd name="T2" fmla="*/ 451 w 2289"/>
              <a:gd name="T3" fmla="*/ 470 h 1772"/>
              <a:gd name="T4" fmla="*/ 0 w 2289"/>
              <a:gd name="T5" fmla="*/ 921 h 1772"/>
              <a:gd name="T6" fmla="*/ 0 w 2289"/>
              <a:gd name="T7" fmla="*/ 921 h 1772"/>
              <a:gd name="T8" fmla="*/ 851 w 2289"/>
              <a:gd name="T9" fmla="*/ 1772 h 1772"/>
              <a:gd name="T10" fmla="*/ 2289 w 2289"/>
              <a:gd name="T11" fmla="*/ 335 h 1772"/>
              <a:gd name="T12" fmla="*/ 1961 w 2289"/>
              <a:gd name="T13" fmla="*/ 0 h 1772"/>
              <a:gd name="T14" fmla="*/ 860 w 2289"/>
              <a:gd name="T15" fmla="*/ 914 h 17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9" h="1772">
                <a:moveTo>
                  <a:pt x="860" y="914"/>
                </a:moveTo>
                <a:lnTo>
                  <a:pt x="451" y="470"/>
                </a:lnTo>
                <a:lnTo>
                  <a:pt x="0" y="921"/>
                </a:lnTo>
                <a:lnTo>
                  <a:pt x="0" y="921"/>
                </a:lnTo>
                <a:lnTo>
                  <a:pt x="851" y="1772"/>
                </a:lnTo>
                <a:lnTo>
                  <a:pt x="2289" y="335"/>
                </a:lnTo>
                <a:lnTo>
                  <a:pt x="1961" y="0"/>
                </a:lnTo>
                <a:lnTo>
                  <a:pt x="860" y="914"/>
                </a:lnTo>
                <a:close/>
              </a:path>
            </a:pathLst>
          </a:custGeom>
          <a:solidFill>
            <a:schemeClr val="bg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22" name="Freeform 46"/>
          <p:cNvSpPr>
            <a:spLocks/>
          </p:cNvSpPr>
          <p:nvPr/>
        </p:nvSpPr>
        <p:spPr bwMode="auto">
          <a:xfrm>
            <a:off x="9249373" y="5347186"/>
            <a:ext cx="437422" cy="338487"/>
          </a:xfrm>
          <a:custGeom>
            <a:avLst/>
            <a:gdLst>
              <a:gd name="T0" fmla="*/ 860 w 2289"/>
              <a:gd name="T1" fmla="*/ 914 h 1772"/>
              <a:gd name="T2" fmla="*/ 451 w 2289"/>
              <a:gd name="T3" fmla="*/ 470 h 1772"/>
              <a:gd name="T4" fmla="*/ 0 w 2289"/>
              <a:gd name="T5" fmla="*/ 921 h 1772"/>
              <a:gd name="T6" fmla="*/ 0 w 2289"/>
              <a:gd name="T7" fmla="*/ 921 h 1772"/>
              <a:gd name="T8" fmla="*/ 851 w 2289"/>
              <a:gd name="T9" fmla="*/ 1772 h 1772"/>
              <a:gd name="T10" fmla="*/ 2289 w 2289"/>
              <a:gd name="T11" fmla="*/ 335 h 1772"/>
              <a:gd name="T12" fmla="*/ 1961 w 2289"/>
              <a:gd name="T13" fmla="*/ 0 h 1772"/>
              <a:gd name="T14" fmla="*/ 860 w 2289"/>
              <a:gd name="T15" fmla="*/ 914 h 17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9" h="1772">
                <a:moveTo>
                  <a:pt x="860" y="914"/>
                </a:moveTo>
                <a:lnTo>
                  <a:pt x="451" y="470"/>
                </a:lnTo>
                <a:lnTo>
                  <a:pt x="0" y="921"/>
                </a:lnTo>
                <a:lnTo>
                  <a:pt x="0" y="921"/>
                </a:lnTo>
                <a:lnTo>
                  <a:pt x="851" y="1772"/>
                </a:lnTo>
                <a:lnTo>
                  <a:pt x="2289" y="335"/>
                </a:lnTo>
                <a:lnTo>
                  <a:pt x="1961" y="0"/>
                </a:lnTo>
                <a:lnTo>
                  <a:pt x="860" y="914"/>
                </a:lnTo>
                <a:close/>
              </a:path>
            </a:pathLst>
          </a:custGeom>
          <a:solidFill>
            <a:schemeClr val="bg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Tree>
    <p:extLst>
      <p:ext uri="{BB962C8B-B14F-4D97-AF65-F5344CB8AC3E}">
        <p14:creationId xmlns:p14="http://schemas.microsoft.com/office/powerpoint/2010/main" val="27367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 Management</a:t>
            </a:r>
          </a:p>
        </p:txBody>
      </p:sp>
      <p:graphicFrame>
        <p:nvGraphicFramePr>
          <p:cNvPr id="6" name="Chart 5"/>
          <p:cNvGraphicFramePr/>
          <p:nvPr>
            <p:extLst/>
          </p:nvPr>
        </p:nvGraphicFramePr>
        <p:xfrm>
          <a:off x="2743200" y="1111240"/>
          <a:ext cx="8888506" cy="5527322"/>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p:cNvCxnSpPr/>
          <p:nvPr/>
        </p:nvCxnSpPr>
        <p:spPr>
          <a:xfrm flipV="1">
            <a:off x="2891118" y="5070689"/>
            <a:ext cx="8552329" cy="40341"/>
          </a:xfrm>
          <a:prstGeom prst="line">
            <a:avLst/>
          </a:prstGeom>
          <a:ln>
            <a:solidFill>
              <a:schemeClr val="tx1"/>
            </a:solidFill>
            <a:prstDash val="dash"/>
            <a:headEnd type="none"/>
            <a:tailEnd type="none"/>
          </a:ln>
        </p:spPr>
        <p:style>
          <a:lnRef idx="1">
            <a:schemeClr val="accent3"/>
          </a:lnRef>
          <a:fillRef idx="0">
            <a:schemeClr val="accent3"/>
          </a:fillRef>
          <a:effectRef idx="0">
            <a:schemeClr val="accent3"/>
          </a:effectRef>
          <a:fontRef idx="minor">
            <a:schemeClr val="tx1"/>
          </a:fontRef>
        </p:style>
      </p:cxnSp>
      <p:cxnSp>
        <p:nvCxnSpPr>
          <p:cNvPr id="34" name="Straight Connector 33"/>
          <p:cNvCxnSpPr/>
          <p:nvPr/>
        </p:nvCxnSpPr>
        <p:spPr>
          <a:xfrm flipV="1">
            <a:off x="2891118" y="4214560"/>
            <a:ext cx="8552329" cy="40341"/>
          </a:xfrm>
          <a:prstGeom prst="line">
            <a:avLst/>
          </a:prstGeom>
          <a:ln>
            <a:solidFill>
              <a:schemeClr val="tx1"/>
            </a:solidFill>
            <a:prstDash val="dash"/>
            <a:headEnd type="none"/>
            <a:tailEnd type="none"/>
          </a:ln>
        </p:spPr>
        <p:style>
          <a:lnRef idx="1">
            <a:schemeClr val="accent3"/>
          </a:lnRef>
          <a:fillRef idx="0">
            <a:schemeClr val="accent3"/>
          </a:fillRef>
          <a:effectRef idx="0">
            <a:schemeClr val="accent3"/>
          </a:effectRef>
          <a:fontRef idx="minor">
            <a:schemeClr val="tx1"/>
          </a:fontRef>
        </p:style>
      </p:cxnSp>
      <p:sp>
        <p:nvSpPr>
          <p:cNvPr id="14" name="TextBox 13"/>
          <p:cNvSpPr txBox="1"/>
          <p:nvPr/>
        </p:nvSpPr>
        <p:spPr>
          <a:xfrm>
            <a:off x="618566" y="5223426"/>
            <a:ext cx="2272552"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50" normalizeH="0" baseline="0" noProof="0" dirty="0">
                <a:ln>
                  <a:noFill/>
                </a:ln>
                <a:solidFill>
                  <a:srgbClr val="FFFFFF"/>
                </a:solidFill>
                <a:effectLst/>
                <a:uLnTx/>
                <a:uFillTx/>
              </a:rPr>
              <a:t>BYOD: simple security settings</a:t>
            </a:r>
          </a:p>
        </p:txBody>
      </p:sp>
      <p:sp>
        <p:nvSpPr>
          <p:cNvPr id="38" name="TextBox 37"/>
          <p:cNvSpPr txBox="1"/>
          <p:nvPr/>
        </p:nvSpPr>
        <p:spPr>
          <a:xfrm>
            <a:off x="618566" y="4241396"/>
            <a:ext cx="2272552"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50" normalizeH="0" baseline="0" noProof="0" dirty="0">
                <a:ln>
                  <a:noFill/>
                </a:ln>
                <a:solidFill>
                  <a:srgbClr val="FFFFFF"/>
                </a:solidFill>
                <a:effectLst/>
                <a:uLnTx/>
                <a:uFillTx/>
              </a:rPr>
              <a:t>Device Lockdown</a:t>
            </a:r>
          </a:p>
        </p:txBody>
      </p:sp>
      <p:sp>
        <p:nvSpPr>
          <p:cNvPr id="39" name="TextBox 38"/>
          <p:cNvSpPr txBox="1"/>
          <p:nvPr/>
        </p:nvSpPr>
        <p:spPr>
          <a:xfrm>
            <a:off x="618566" y="2787058"/>
            <a:ext cx="2272552"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50" normalizeH="0" baseline="0" noProof="0" dirty="0">
                <a:ln>
                  <a:noFill/>
                </a:ln>
                <a:solidFill>
                  <a:srgbClr val="FFFFFF"/>
                </a:solidFill>
                <a:effectLst/>
                <a:uLnTx/>
                <a:uFillTx/>
              </a:rPr>
              <a:t>Fully managed corporate device</a:t>
            </a:r>
          </a:p>
        </p:txBody>
      </p:sp>
      <p:sp>
        <p:nvSpPr>
          <p:cNvPr id="15" name="TextBox 14"/>
          <p:cNvSpPr txBox="1"/>
          <p:nvPr/>
        </p:nvSpPr>
        <p:spPr>
          <a:xfrm>
            <a:off x="3916872" y="5528124"/>
            <a:ext cx="1013739"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50" normalizeH="0" baseline="0" noProof="0" dirty="0">
                <a:ln>
                  <a:noFill/>
                </a:ln>
                <a:solidFill>
                  <a:sysClr val="windowText" lastClr="000000"/>
                </a:solidFill>
                <a:effectLst/>
                <a:uLnTx/>
                <a:uFillTx/>
              </a:rPr>
              <a:t>Phone</a:t>
            </a:r>
          </a:p>
        </p:txBody>
      </p:sp>
      <p:sp>
        <p:nvSpPr>
          <p:cNvPr id="41" name="TextBox 40"/>
          <p:cNvSpPr txBox="1"/>
          <p:nvPr/>
        </p:nvSpPr>
        <p:spPr>
          <a:xfrm>
            <a:off x="5034607" y="5528124"/>
            <a:ext cx="121052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50" normalizeH="0" baseline="0" noProof="0" dirty="0">
                <a:ln>
                  <a:noFill/>
                </a:ln>
                <a:solidFill>
                  <a:schemeClr val="bg2"/>
                </a:solidFill>
                <a:effectLst/>
                <a:uLnTx/>
                <a:uFillTx/>
              </a:rPr>
              <a:t>Desktop</a:t>
            </a:r>
          </a:p>
        </p:txBody>
      </p:sp>
      <p:sp>
        <p:nvSpPr>
          <p:cNvPr id="47" name="TextBox 46"/>
          <p:cNvSpPr txBox="1"/>
          <p:nvPr/>
        </p:nvSpPr>
        <p:spPr>
          <a:xfrm>
            <a:off x="8217014" y="5528124"/>
            <a:ext cx="1013739"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50" normalizeH="0" baseline="0" noProof="0" dirty="0">
                <a:ln>
                  <a:noFill/>
                </a:ln>
                <a:solidFill>
                  <a:sysClr val="windowText" lastClr="000000"/>
                </a:solidFill>
                <a:effectLst/>
                <a:uLnTx/>
                <a:uFillTx/>
              </a:rPr>
              <a:t>Phone</a:t>
            </a:r>
          </a:p>
        </p:txBody>
      </p:sp>
      <p:sp>
        <p:nvSpPr>
          <p:cNvPr id="54" name="TextBox 53"/>
          <p:cNvSpPr txBox="1"/>
          <p:nvPr/>
        </p:nvSpPr>
        <p:spPr>
          <a:xfrm>
            <a:off x="9348196" y="5528124"/>
            <a:ext cx="121052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50" normalizeH="0" baseline="0" noProof="0" dirty="0">
                <a:ln>
                  <a:noFill/>
                </a:ln>
                <a:solidFill>
                  <a:schemeClr val="bg2"/>
                </a:solidFill>
                <a:effectLst/>
                <a:uLnTx/>
                <a:uFillTx/>
              </a:rPr>
              <a:t>Desktop</a:t>
            </a:r>
          </a:p>
        </p:txBody>
      </p:sp>
      <p:sp>
        <p:nvSpPr>
          <p:cNvPr id="16" name="Right Arrow 15"/>
          <p:cNvSpPr/>
          <p:nvPr/>
        </p:nvSpPr>
        <p:spPr bwMode="auto">
          <a:xfrm>
            <a:off x="6427694" y="6171089"/>
            <a:ext cx="1600200" cy="47064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17" name="TextBox 16"/>
          <p:cNvSpPr txBox="1"/>
          <p:nvPr/>
        </p:nvSpPr>
        <p:spPr>
          <a:xfrm>
            <a:off x="274639" y="1567462"/>
            <a:ext cx="6301259" cy="960263"/>
          </a:xfrm>
          <a:prstGeom prst="rect">
            <a:avLst/>
          </a:prstGeom>
          <a:solidFill>
            <a:schemeClr val="tx1"/>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50" normalizeH="0" baseline="0" noProof="0" dirty="0">
                <a:ln>
                  <a:noFill/>
                </a:ln>
                <a:solidFill>
                  <a:schemeClr val="bg2"/>
                </a:solidFill>
                <a:effectLst/>
                <a:uLnTx/>
                <a:uFillTx/>
              </a:rPr>
              <a:t>Significant investments in added functionality for both mobile and desktop devices</a:t>
            </a:r>
          </a:p>
        </p:txBody>
      </p:sp>
    </p:spTree>
    <p:extLst>
      <p:ext uri="{BB962C8B-B14F-4D97-AF65-F5344CB8AC3E}">
        <p14:creationId xmlns:p14="http://schemas.microsoft.com/office/powerpoint/2010/main" val="390787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MDM in Windows 10</a:t>
            </a:r>
          </a:p>
        </p:txBody>
      </p:sp>
      <p:sp>
        <p:nvSpPr>
          <p:cNvPr id="80" name="Oval 79"/>
          <p:cNvSpPr/>
          <p:nvPr/>
        </p:nvSpPr>
        <p:spPr bwMode="auto">
          <a:xfrm>
            <a:off x="4950302" y="2420085"/>
            <a:ext cx="2964002" cy="2992671"/>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68" eaLnBrk="1" fontAlgn="base" latinLnBrk="0" hangingPunct="1">
              <a:lnSpc>
                <a:spcPct val="90000"/>
              </a:lnSpc>
              <a:spcBef>
                <a:spcPct val="0"/>
              </a:spcBef>
              <a:spcAft>
                <a:spcPts val="2400"/>
              </a:spcAft>
              <a:buClrTx/>
              <a:buSzTx/>
              <a:buFontTx/>
              <a:buNone/>
              <a:tabLst/>
              <a:defRPr/>
            </a:pPr>
            <a:r>
              <a:rPr kumimoji="0" lang="en-US" sz="2200" b="0" i="0" u="none" strike="noStrike" kern="0" cap="none" spc="-52"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One consistent set of MDM capabilities across Mobile, Desktop, and </a:t>
            </a:r>
            <a:r>
              <a:rPr kumimoji="0" lang="en-US" sz="2200" b="0" i="0" u="none" strike="noStrike" kern="0" cap="none" spc="-52" normalizeH="0" baseline="0" noProof="0" dirty="0" err="1">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2200" b="0" i="0" u="none" strike="noStrike" kern="0" cap="none" spc="-52"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1" name="Rectangular Callout 80"/>
          <p:cNvSpPr/>
          <p:nvPr/>
        </p:nvSpPr>
        <p:spPr bwMode="auto">
          <a:xfrm>
            <a:off x="9125620" y="1574851"/>
            <a:ext cx="2926080" cy="1400383"/>
          </a:xfrm>
          <a:prstGeom prst="wedgeRectCallout">
            <a:avLst>
              <a:gd name="adj1" fmla="val -79070"/>
              <a:gd name="adj2" fmla="val -10138"/>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137160" tIns="137160" rIns="91440" bIns="137160" numCol="1" spcCol="0" rtlCol="0" fromWordArt="0" anchor="t" anchorCtr="0" forceAA="0" compatLnSpc="1">
            <a:prstTxWarp prst="textNoShape">
              <a:avLst/>
            </a:prstTxWarp>
            <a:spAutoFit/>
          </a:bodyPr>
          <a:lstStyle/>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Provisioning</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Bulk enrollment</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Simple bootstrap</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Converged protocol</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Azure AD Integration</a:t>
            </a:r>
          </a:p>
        </p:txBody>
      </p:sp>
      <p:sp>
        <p:nvSpPr>
          <p:cNvPr id="82" name="Rectangular Callout 81"/>
          <p:cNvSpPr/>
          <p:nvPr/>
        </p:nvSpPr>
        <p:spPr bwMode="auto">
          <a:xfrm>
            <a:off x="9125620" y="4316356"/>
            <a:ext cx="2926080" cy="2252924"/>
          </a:xfrm>
          <a:prstGeom prst="wedgeRectCallout">
            <a:avLst>
              <a:gd name="adj1" fmla="val -77315"/>
              <a:gd name="adj2" fmla="val 3365"/>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137160" tIns="137160" rIns="91440" bIns="137160" numCol="1" spcCol="0" rtlCol="0" fromWordArt="0" anchor="t" anchorCtr="0" forceAA="0" compatLnSpc="1">
            <a:prstTxWarp prst="textNoShape">
              <a:avLst/>
            </a:prstTxWarp>
            <a:spAutoFit/>
          </a:bodyPr>
          <a:lstStyle/>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Extended set of policies</a:t>
            </a:r>
            <a:b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b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Client certificate management</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Enterprise Wi-Fi</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VPN management</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Email provisioning</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MDM Push</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Device Update control</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Kiosk, Start screen, Start menu configuration and control</a:t>
            </a:r>
          </a:p>
        </p:txBody>
      </p:sp>
      <p:sp>
        <p:nvSpPr>
          <p:cNvPr id="83" name="Rectangular Callout 82"/>
          <p:cNvSpPr/>
          <p:nvPr/>
        </p:nvSpPr>
        <p:spPr bwMode="auto">
          <a:xfrm>
            <a:off x="483972" y="4351108"/>
            <a:ext cx="3200400" cy="2286000"/>
          </a:xfrm>
          <a:prstGeom prst="wedgeRectCallout">
            <a:avLst>
              <a:gd name="adj1" fmla="val 85879"/>
              <a:gd name="adj2" fmla="val 13830"/>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137160" tIns="137160" rIns="91440" bIns="137160" numCol="1" spcCol="0" rtlCol="0" fromWordArt="0" anchor="t" anchorCtr="0" forceAA="0" compatLnSpc="1">
            <a:prstTxWarp prst="textNoShape">
              <a:avLst/>
            </a:prstTxWarp>
            <a:spAutoFit/>
          </a:bodyPr>
          <a:lstStyle/>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Curated Windows Store</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Business Store Portal (BSP) app deployment; license reclaim</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Enterprise App management</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Simplified LOB app management</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Win32 (MSI) app management</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App inventory (LOB/store apps)</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App allow/deny lists via </a:t>
            </a:r>
            <a:r>
              <a:rPr kumimoji="0" lang="en-US" sz="1400" b="0" i="0" u="none" strike="noStrike" kern="0" cap="none" spc="0" normalizeH="0" baseline="0" noProof="0" dirty="0" err="1">
                <a:ln>
                  <a:noFill/>
                </a:ln>
                <a:solidFill>
                  <a:schemeClr val="bg2"/>
                </a:solidFill>
                <a:effectLst/>
                <a:uLnTx/>
                <a:uFillTx/>
                <a:ea typeface="Segoe UI" pitchFamily="34" charset="0"/>
                <a:cs typeface="Segoe UI" pitchFamily="34" charset="0"/>
              </a:rPr>
              <a:t>Applocker</a:t>
            </a:r>
            <a:endPar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endParaRP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Enterprise data protection</a:t>
            </a:r>
          </a:p>
        </p:txBody>
      </p:sp>
      <p:sp>
        <p:nvSpPr>
          <p:cNvPr id="84" name="Rectangular Callout 83"/>
          <p:cNvSpPr/>
          <p:nvPr/>
        </p:nvSpPr>
        <p:spPr bwMode="auto">
          <a:xfrm>
            <a:off x="483972" y="2943744"/>
            <a:ext cx="3200400" cy="1323439"/>
          </a:xfrm>
          <a:prstGeom prst="wedgeRectCallout">
            <a:avLst>
              <a:gd name="adj1" fmla="val 61001"/>
              <a:gd name="adj2" fmla="val -15633"/>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137160" tIns="137160" rIns="91440" bIns="137160" numCol="1" spcCol="0" rtlCol="0" fromWordArt="0" anchor="t" anchorCtr="0" forceAA="0" compatLnSpc="1">
            <a:prstTxWarp prst="textNoShape">
              <a:avLst/>
            </a:prstTxWarp>
            <a:spAutoFit/>
          </a:bodyPr>
          <a:lstStyle/>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Full device wipe </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Remote Lock, PIN reset, Ring, </a:t>
            </a:r>
            <a:b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b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&amp; Find</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Enhanced inventory for compliance decisions</a:t>
            </a:r>
          </a:p>
        </p:txBody>
      </p:sp>
      <p:sp>
        <p:nvSpPr>
          <p:cNvPr id="85" name="Rectangular Callout 84"/>
          <p:cNvSpPr/>
          <p:nvPr/>
        </p:nvSpPr>
        <p:spPr bwMode="auto">
          <a:xfrm>
            <a:off x="483972" y="1574851"/>
            <a:ext cx="3200400" cy="1284967"/>
          </a:xfrm>
          <a:prstGeom prst="wedgeRectCallout">
            <a:avLst>
              <a:gd name="adj1" fmla="val 79940"/>
              <a:gd name="adj2" fmla="val -584"/>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137160" tIns="137160" rIns="91440" bIns="137160" numCol="1" spcCol="0" rtlCol="0" fromWordArt="0" anchor="t" anchorCtr="0" forceAA="0" compatLnSpc="1">
            <a:prstTxWarp prst="textNoShape">
              <a:avLst/>
            </a:prstTxWarp>
            <a:spAutoFit/>
          </a:bodyPr>
          <a:lstStyle/>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Unenrollment with alerts</a:t>
            </a:r>
          </a:p>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Removal of Enterprise configuration (apps, certs, profiles, policies) and Enterprise encrypted data (with EDP)</a:t>
            </a:r>
          </a:p>
        </p:txBody>
      </p:sp>
      <p:grpSp>
        <p:nvGrpSpPr>
          <p:cNvPr id="86" name="Group 85"/>
          <p:cNvGrpSpPr/>
          <p:nvPr/>
        </p:nvGrpSpPr>
        <p:grpSpPr>
          <a:xfrm rot="1153166">
            <a:off x="3720688" y="1027648"/>
            <a:ext cx="5502527" cy="5668475"/>
            <a:chOff x="2548829" y="997842"/>
            <a:chExt cx="4046343" cy="4168375"/>
          </a:xfrm>
          <a:solidFill>
            <a:srgbClr val="505050"/>
          </a:solidFill>
        </p:grpSpPr>
        <p:grpSp>
          <p:nvGrpSpPr>
            <p:cNvPr id="87" name="Group 86"/>
            <p:cNvGrpSpPr>
              <a:grpSpLocks noChangeAspect="1"/>
            </p:cNvGrpSpPr>
            <p:nvPr/>
          </p:nvGrpSpPr>
          <p:grpSpPr>
            <a:xfrm>
              <a:off x="2548829" y="997842"/>
              <a:ext cx="4046343" cy="4168375"/>
              <a:chOff x="3534890" y="1525022"/>
              <a:chExt cx="5112678" cy="5266869"/>
            </a:xfrm>
            <a:grpFill/>
          </p:grpSpPr>
          <p:sp>
            <p:nvSpPr>
              <p:cNvPr id="94" name="Freeform 93"/>
              <p:cNvSpPr/>
              <p:nvPr/>
            </p:nvSpPr>
            <p:spPr bwMode="auto">
              <a:xfrm rot="3890768">
                <a:off x="3867636" y="184198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2"/>
                  </a:solidFill>
                  <a:effectLst/>
                  <a:uLnTx/>
                  <a:uFillTx/>
                  <a:latin typeface="Segoe UI"/>
                  <a:ea typeface="Segoe UI" pitchFamily="34" charset="0"/>
                  <a:cs typeface="Segoe UI" pitchFamily="34" charset="0"/>
                </a:endParaRPr>
              </a:p>
            </p:txBody>
          </p:sp>
          <p:sp>
            <p:nvSpPr>
              <p:cNvPr id="95" name="Freeform 94"/>
              <p:cNvSpPr/>
              <p:nvPr/>
            </p:nvSpPr>
            <p:spPr bwMode="auto">
              <a:xfrm rot="11100000">
                <a:off x="7062338" y="238082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2"/>
                  </a:solidFill>
                  <a:effectLst/>
                  <a:uLnTx/>
                  <a:uFillTx/>
                  <a:latin typeface="Segoe UI"/>
                  <a:ea typeface="Segoe UI" pitchFamily="34" charset="0"/>
                  <a:cs typeface="Segoe UI" pitchFamily="34" charset="0"/>
                </a:endParaRPr>
              </a:p>
            </p:txBody>
          </p:sp>
          <p:sp>
            <p:nvSpPr>
              <p:cNvPr id="96" name="Freeform 95"/>
              <p:cNvSpPr/>
              <p:nvPr/>
            </p:nvSpPr>
            <p:spPr bwMode="auto">
              <a:xfrm rot="3900000" flipH="1" flipV="1">
                <a:off x="6753167" y="4234621"/>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2"/>
                  </a:solidFill>
                  <a:effectLst/>
                  <a:uLnTx/>
                  <a:uFillTx/>
                  <a:latin typeface="Segoe UI"/>
                  <a:ea typeface="Segoe UI" pitchFamily="34" charset="0"/>
                  <a:cs typeface="Segoe UI" pitchFamily="34" charset="0"/>
                </a:endParaRPr>
              </a:p>
            </p:txBody>
          </p:sp>
          <p:sp>
            <p:nvSpPr>
              <p:cNvPr id="97" name="Freeform 96"/>
              <p:cNvSpPr/>
              <p:nvPr/>
            </p:nvSpPr>
            <p:spPr bwMode="auto">
              <a:xfrm rot="7500000" flipH="1" flipV="1">
                <a:off x="4996355" y="4897489"/>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2"/>
                  </a:solidFill>
                  <a:effectLst/>
                  <a:uLnTx/>
                  <a:uFillTx/>
                  <a:latin typeface="Segoe UI"/>
                  <a:ea typeface="Segoe UI" pitchFamily="34" charset="0"/>
                  <a:cs typeface="Segoe UI" pitchFamily="34" charset="0"/>
                </a:endParaRPr>
              </a:p>
            </p:txBody>
          </p:sp>
          <p:sp>
            <p:nvSpPr>
              <p:cNvPr id="98" name="Freeform 97"/>
              <p:cNvSpPr/>
              <p:nvPr/>
            </p:nvSpPr>
            <p:spPr bwMode="auto">
              <a:xfrm rot="11160000" flipH="1" flipV="1">
                <a:off x="3546630" y="3696260"/>
                <a:ext cx="1561655"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2"/>
                  </a:solidFill>
                  <a:effectLst/>
                  <a:uLnTx/>
                  <a:uFillTx/>
                  <a:latin typeface="Segoe UI"/>
                  <a:ea typeface="Segoe UI" pitchFamily="34" charset="0"/>
                  <a:cs typeface="Segoe UI" pitchFamily="34" charset="0"/>
                </a:endParaRPr>
              </a:p>
            </p:txBody>
          </p:sp>
          <p:sp>
            <p:nvSpPr>
              <p:cNvPr id="99" name="Freeform 98"/>
              <p:cNvSpPr/>
              <p:nvPr/>
            </p:nvSpPr>
            <p:spPr bwMode="auto">
              <a:xfrm rot="7500000">
                <a:off x="5613676" y="1192276"/>
                <a:ext cx="1561656" cy="2227147"/>
              </a:xfrm>
              <a:custGeom>
                <a:avLst/>
                <a:gdLst>
                  <a:gd name="connsiteX0" fmla="*/ 0 w 1561656"/>
                  <a:gd name="connsiteY0" fmla="*/ 365760 h 2227147"/>
                  <a:gd name="connsiteX1" fmla="*/ 502920 w 1561656"/>
                  <a:gd name="connsiteY1" fmla="*/ 0 h 2227147"/>
                  <a:gd name="connsiteX2" fmla="*/ 1005840 w 1561656"/>
                  <a:gd name="connsiteY2" fmla="*/ 365760 h 2227147"/>
                  <a:gd name="connsiteX3" fmla="*/ 857990 w 1561656"/>
                  <a:gd name="connsiteY3" fmla="*/ 365760 h 2227147"/>
                  <a:gd name="connsiteX4" fmla="*/ 859722 w 1561656"/>
                  <a:gd name="connsiteY4" fmla="*/ 443726 h 2227147"/>
                  <a:gd name="connsiteX5" fmla="*/ 1471980 w 1561656"/>
                  <a:gd name="connsiteY5" fmla="*/ 1579384 h 2227147"/>
                  <a:gd name="connsiteX6" fmla="*/ 1561656 w 1561656"/>
                  <a:gd name="connsiteY6" fmla="*/ 1638999 h 2227147"/>
                  <a:gd name="connsiteX7" fmla="*/ 1162046 w 1561656"/>
                  <a:gd name="connsiteY7" fmla="*/ 1832619 h 2227147"/>
                  <a:gd name="connsiteX8" fmla="*/ 1209974 w 1561656"/>
                  <a:gd name="connsiteY8" fmla="*/ 2227147 h 2227147"/>
                  <a:gd name="connsiteX9" fmla="*/ 1174182 w 1561656"/>
                  <a:gd name="connsiteY9" fmla="*/ 2204941 h 2227147"/>
                  <a:gd name="connsiteX10" fmla="*/ 178672 w 1561656"/>
                  <a:gd name="connsiteY10" fmla="*/ 491159 h 2227147"/>
                  <a:gd name="connsiteX11" fmla="*/ 175886 w 1561656"/>
                  <a:gd name="connsiteY11" fmla="*/ 365760 h 222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656" h="2227147">
                    <a:moveTo>
                      <a:pt x="0" y="365760"/>
                    </a:moveTo>
                    <a:lnTo>
                      <a:pt x="502920" y="0"/>
                    </a:lnTo>
                    <a:lnTo>
                      <a:pt x="1005840" y="365760"/>
                    </a:lnTo>
                    <a:lnTo>
                      <a:pt x="857990" y="365760"/>
                    </a:lnTo>
                    <a:lnTo>
                      <a:pt x="859722" y="443726"/>
                    </a:lnTo>
                    <a:cubicBezTo>
                      <a:pt x="890656" y="882123"/>
                      <a:pt x="1105451" y="1300660"/>
                      <a:pt x="1471980" y="1579384"/>
                    </a:cubicBezTo>
                    <a:lnTo>
                      <a:pt x="1561656" y="1638999"/>
                    </a:lnTo>
                    <a:lnTo>
                      <a:pt x="1162046" y="1832619"/>
                    </a:lnTo>
                    <a:lnTo>
                      <a:pt x="1209974" y="2227147"/>
                    </a:lnTo>
                    <a:lnTo>
                      <a:pt x="1174182" y="2204941"/>
                    </a:lnTo>
                    <a:cubicBezTo>
                      <a:pt x="577030" y="1807699"/>
                      <a:pt x="226274" y="1165799"/>
                      <a:pt x="178672" y="491159"/>
                    </a:cubicBezTo>
                    <a:lnTo>
                      <a:pt x="175886" y="365760"/>
                    </a:lnTo>
                    <a:close/>
                  </a:path>
                </a:pathLst>
              </a:custGeom>
              <a:solidFill>
                <a:schemeClr val="tx1"/>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2"/>
                  </a:solidFill>
                  <a:effectLst/>
                  <a:uLnTx/>
                  <a:uFillTx/>
                  <a:latin typeface="Segoe UI"/>
                  <a:ea typeface="Segoe UI" pitchFamily="34" charset="0"/>
                  <a:cs typeface="Segoe UI" pitchFamily="34" charset="0"/>
                </a:endParaRPr>
              </a:p>
            </p:txBody>
          </p:sp>
        </p:grpSp>
        <p:sp>
          <p:nvSpPr>
            <p:cNvPr id="88" name="Rectangle 87"/>
            <p:cNvSpPr/>
            <p:nvPr/>
          </p:nvSpPr>
          <p:spPr>
            <a:xfrm rot="716082">
              <a:off x="4316708" y="1356774"/>
              <a:ext cx="1014659" cy="419431"/>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88918" eaLnBrk="1" fontAlgn="auto" latinLnBrk="0" hangingPunct="1">
                <a:lnSpc>
                  <a:spcPct val="90000"/>
                </a:lnSpc>
                <a:spcBef>
                  <a:spcPct val="0"/>
                </a:spcBef>
                <a:spcAft>
                  <a:spcPts val="0"/>
                </a:spcAft>
                <a:buClrTx/>
                <a:buSzTx/>
                <a:buFontTx/>
                <a:buNone/>
                <a:tabLst/>
                <a:defRPr/>
              </a:pPr>
              <a:r>
                <a:rPr kumimoji="0" lang="en-US" sz="1200" b="1" i="0" u="none" strike="noStrike" kern="0" cap="none" spc="0" normalizeH="0" baseline="0" noProof="0" dirty="0">
                  <a:ln>
                    <a:noFill/>
                  </a:ln>
                  <a:solidFill>
                    <a:schemeClr val="bg2"/>
                  </a:solidFill>
                  <a:effectLst/>
                  <a:uLnTx/>
                  <a:uFillTx/>
                  <a:latin typeface="Segoe UI"/>
                  <a:ea typeface="+mn-ea"/>
                  <a:cs typeface="+mn-cs"/>
                </a:rPr>
                <a:t>ENROLLMENT</a:t>
              </a:r>
            </a:p>
          </p:txBody>
        </p:sp>
        <p:sp>
          <p:nvSpPr>
            <p:cNvPr id="89" name="Rectangle 88"/>
            <p:cNvSpPr/>
            <p:nvPr/>
          </p:nvSpPr>
          <p:spPr>
            <a:xfrm rot="4047511">
              <a:off x="5613956" y="2287975"/>
              <a:ext cx="742146" cy="472252"/>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44471"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dirty="0">
                  <a:ln>
                    <a:noFill/>
                  </a:ln>
                  <a:solidFill>
                    <a:schemeClr val="bg2"/>
                  </a:solidFill>
                  <a:effectLst/>
                  <a:uLnTx/>
                  <a:uFillTx/>
                  <a:latin typeface="Segoe UI"/>
                  <a:ea typeface="+mn-ea"/>
                  <a:cs typeface="+mn-cs"/>
                </a:rPr>
                <a:t>INVENTORY</a:t>
              </a:r>
            </a:p>
          </p:txBody>
        </p:sp>
        <p:sp>
          <p:nvSpPr>
            <p:cNvPr id="90" name="Rectangle 89"/>
            <p:cNvSpPr/>
            <p:nvPr/>
          </p:nvSpPr>
          <p:spPr>
            <a:xfrm rot="824205">
              <a:off x="3854127" y="4390435"/>
              <a:ext cx="885666" cy="452020"/>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44471"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dirty="0">
                  <a:ln>
                    <a:noFill/>
                  </a:ln>
                  <a:solidFill>
                    <a:schemeClr val="bg2"/>
                  </a:solidFill>
                  <a:effectLst/>
                  <a:uLnTx/>
                  <a:uFillTx/>
                  <a:latin typeface="Segoe UI"/>
                  <a:ea typeface="+mn-ea"/>
                  <a:cs typeface="+mn-cs"/>
                </a:rPr>
                <a:t>APPLICATION  MANAGEMENT</a:t>
              </a:r>
            </a:p>
          </p:txBody>
        </p:sp>
        <p:sp>
          <p:nvSpPr>
            <p:cNvPr id="91" name="Rectangle 90"/>
            <p:cNvSpPr/>
            <p:nvPr/>
          </p:nvSpPr>
          <p:spPr>
            <a:xfrm rot="18421824">
              <a:off x="5223047" y="3907493"/>
              <a:ext cx="991531" cy="360444"/>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44471"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dirty="0">
                  <a:ln>
                    <a:noFill/>
                  </a:ln>
                  <a:solidFill>
                    <a:schemeClr val="bg2"/>
                  </a:solidFill>
                  <a:effectLst/>
                  <a:uLnTx/>
                  <a:uFillTx/>
                  <a:latin typeface="Segoe UI"/>
                  <a:ea typeface="+mn-ea"/>
                  <a:cs typeface="+mn-cs"/>
                </a:rPr>
                <a:t>DEVICE CONFIGURATION AND SECURITY</a:t>
              </a:r>
            </a:p>
          </p:txBody>
        </p:sp>
        <p:sp>
          <p:nvSpPr>
            <p:cNvPr id="92" name="Rectangle 91"/>
            <p:cNvSpPr/>
            <p:nvPr/>
          </p:nvSpPr>
          <p:spPr>
            <a:xfrm rot="15340217">
              <a:off x="2597267" y="3375617"/>
              <a:ext cx="1110089" cy="321814"/>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44471"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dirty="0">
                  <a:ln>
                    <a:noFill/>
                  </a:ln>
                  <a:solidFill>
                    <a:schemeClr val="bg2"/>
                  </a:solidFill>
                  <a:effectLst/>
                  <a:uLnTx/>
                  <a:uFillTx/>
                  <a:latin typeface="Segoe UI"/>
                  <a:ea typeface="+mn-ea"/>
                  <a:cs typeface="+mn-cs"/>
                </a:rPr>
                <a:t>REMOTE ASSISTANCE </a:t>
              </a:r>
            </a:p>
          </p:txBody>
        </p:sp>
        <p:sp>
          <p:nvSpPr>
            <p:cNvPr id="93" name="Rectangle 92"/>
            <p:cNvSpPr/>
            <p:nvPr/>
          </p:nvSpPr>
          <p:spPr>
            <a:xfrm rot="18584789">
              <a:off x="2802438" y="1872651"/>
              <a:ext cx="1143438" cy="503687"/>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44471"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dirty="0">
                  <a:ln>
                    <a:noFill/>
                  </a:ln>
                  <a:solidFill>
                    <a:schemeClr val="bg2"/>
                  </a:solidFill>
                  <a:effectLst/>
                  <a:uLnTx/>
                  <a:uFillTx/>
                  <a:latin typeface="Segoe UI"/>
                  <a:ea typeface="+mn-ea"/>
                  <a:cs typeface="+mn-cs"/>
                </a:rPr>
                <a:t>UNENROLLMENT</a:t>
              </a:r>
            </a:p>
          </p:txBody>
        </p:sp>
      </p:grpSp>
      <p:sp>
        <p:nvSpPr>
          <p:cNvPr id="100" name="Rectangular Callout 99"/>
          <p:cNvSpPr/>
          <p:nvPr/>
        </p:nvSpPr>
        <p:spPr bwMode="auto">
          <a:xfrm>
            <a:off x="9125620" y="3382988"/>
            <a:ext cx="2926080" cy="470898"/>
          </a:xfrm>
          <a:prstGeom prst="wedgeRectCallout">
            <a:avLst>
              <a:gd name="adj1" fmla="val -55675"/>
              <a:gd name="adj2" fmla="val 13971"/>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137160" tIns="137160" rIns="91440" bIns="137160" numCol="1" spcCol="0" rtlCol="0" fromWordArt="0" anchor="t" anchorCtr="0" forceAA="0" compatLnSpc="1">
            <a:prstTxWarp prst="textNoShape">
              <a:avLst/>
            </a:prstTxWarp>
            <a:spAutoFit/>
          </a:bodyPr>
          <a:lstStyle/>
          <a:p>
            <a:pPr marL="166688" marR="0" lvl="0" indent="-166688" defTabSz="93198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2"/>
                </a:solidFill>
                <a:effectLst/>
                <a:uLnTx/>
                <a:uFillTx/>
                <a:ea typeface="Segoe UI" pitchFamily="34" charset="0"/>
                <a:cs typeface="Segoe UI" pitchFamily="34" charset="0"/>
              </a:rPr>
              <a:t>Additional device inventory</a:t>
            </a:r>
          </a:p>
        </p:txBody>
      </p:sp>
    </p:spTree>
    <p:extLst>
      <p:ext uri="{BB962C8B-B14F-4D97-AF65-F5344CB8AC3E}">
        <p14:creationId xmlns:p14="http://schemas.microsoft.com/office/powerpoint/2010/main" val="104494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500"/>
                                        <p:tgtEl>
                                          <p:spTgt spid="8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animBg="1"/>
      <p:bldP spid="82" grpId="0" animBg="1"/>
      <p:bldP spid="83" grpId="0" animBg="1"/>
      <p:bldP spid="84" grpId="0" animBg="1"/>
      <p:bldP spid="85" grpId="0" animBg="1"/>
      <p:bldP spid="10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Identity Choices</a:t>
            </a:r>
          </a:p>
        </p:txBody>
      </p:sp>
      <p:sp>
        <p:nvSpPr>
          <p:cNvPr id="8" name="Text Placeholder 7"/>
          <p:cNvSpPr>
            <a:spLocks noGrp="1"/>
          </p:cNvSpPr>
          <p:nvPr>
            <p:ph type="body" sz="quarter" idx="10"/>
          </p:nvPr>
        </p:nvSpPr>
        <p:spPr>
          <a:xfrm>
            <a:off x="274639" y="1844217"/>
            <a:ext cx="6345617" cy="2594556"/>
          </a:xfrm>
        </p:spPr>
        <p:txBody>
          <a:bodyPr/>
          <a:lstStyle/>
          <a:p>
            <a:r>
              <a:rPr lang="en-US" sz="2400" spc="-50" dirty="0"/>
              <a:t>Active Directory provides key business </a:t>
            </a:r>
            <a:br>
              <a:rPr lang="en-US" sz="2400" spc="-50" dirty="0"/>
            </a:br>
            <a:r>
              <a:rPr lang="en-US" sz="2400" spc="-50" dirty="0"/>
              <a:t>identity and security capabilities</a:t>
            </a:r>
          </a:p>
          <a:p>
            <a:r>
              <a:rPr lang="en-US" sz="2400" spc="-50" dirty="0"/>
              <a:t>Azure Active Directory takes this to the cloud</a:t>
            </a:r>
          </a:p>
          <a:p>
            <a:r>
              <a:rPr lang="en-US" sz="2400" spc="-50" dirty="0"/>
              <a:t>Both work together</a:t>
            </a:r>
          </a:p>
          <a:p>
            <a:r>
              <a:rPr lang="en-US" sz="2400" spc="-50" dirty="0"/>
              <a:t>Windows 10 fully leverages both</a:t>
            </a:r>
          </a:p>
        </p:txBody>
      </p:sp>
      <p:pic>
        <p:nvPicPr>
          <p:cNvPr id="10" name="Picture Placeholder 9"/>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157" r="6157"/>
          <a:stretch>
            <a:fillRect/>
          </a:stretch>
        </p:blipFill>
        <p:spPr/>
      </p:pic>
    </p:spTree>
    <p:extLst>
      <p:ext uri="{BB962C8B-B14F-4D97-AF65-F5344CB8AC3E}">
        <p14:creationId xmlns:p14="http://schemas.microsoft.com/office/powerpoint/2010/main" val="18583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6512291" y="1714182"/>
            <a:ext cx="5303520" cy="420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7" name="Rectangle 6"/>
          <p:cNvSpPr/>
          <p:nvPr/>
        </p:nvSpPr>
        <p:spPr bwMode="auto">
          <a:xfrm>
            <a:off x="447819" y="1714182"/>
            <a:ext cx="5639478" cy="420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10 Identity Choices</a:t>
            </a:r>
          </a:p>
        </p:txBody>
      </p:sp>
      <p:sp>
        <p:nvSpPr>
          <p:cNvPr id="13" name="TextBox 12"/>
          <p:cNvSpPr txBox="1"/>
          <p:nvPr/>
        </p:nvSpPr>
        <p:spPr>
          <a:xfrm>
            <a:off x="447819" y="1282036"/>
            <a:ext cx="3518115" cy="461665"/>
          </a:xfrm>
          <a:prstGeom prst="rect">
            <a:avLst/>
          </a:prstGeom>
          <a:noFill/>
        </p:spPr>
        <p:txBody>
          <a:bodyPr wrap="square" lIns="0" tIns="0" rIns="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5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Organization Owned</a:t>
            </a:r>
          </a:p>
        </p:txBody>
      </p:sp>
      <p:sp>
        <p:nvSpPr>
          <p:cNvPr id="14" name="TextBox 13"/>
          <p:cNvSpPr txBox="1"/>
          <p:nvPr/>
        </p:nvSpPr>
        <p:spPr>
          <a:xfrm>
            <a:off x="6539065" y="1282034"/>
            <a:ext cx="5317972" cy="461665"/>
          </a:xfrm>
          <a:prstGeom prst="rect">
            <a:avLst/>
          </a:prstGeom>
          <a:noFill/>
        </p:spPr>
        <p:txBody>
          <a:bodyPr wrap="square" lIns="0" tIns="0" rIns="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5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Personally Owned (BYOD)</a:t>
            </a:r>
          </a:p>
        </p:txBody>
      </p:sp>
      <p:sp>
        <p:nvSpPr>
          <p:cNvPr id="35" name="TextBox 34"/>
          <p:cNvSpPr txBox="1"/>
          <p:nvPr/>
        </p:nvSpPr>
        <p:spPr>
          <a:xfrm>
            <a:off x="567026" y="4000434"/>
            <a:ext cx="2197469" cy="1575816"/>
          </a:xfrm>
          <a:prstGeom prst="rect">
            <a:avLst/>
          </a:prstGeom>
          <a:noFill/>
        </p:spPr>
        <p:txBody>
          <a:bodyPr wrap="square" lIns="0" tIns="0" rIns="0" bIns="91440" rtlCol="0">
            <a:spAutoFit/>
          </a:bodyPr>
          <a:lstStyle/>
          <a:p>
            <a:pPr marL="165100" marR="0" lvl="1" indent="-1651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50" normalizeH="0" baseline="0" noProof="0" dirty="0">
                <a:ln>
                  <a:noFill/>
                </a:ln>
                <a:solidFill>
                  <a:schemeClr val="bg2"/>
                </a:solidFill>
                <a:effectLst/>
                <a:uLnTx/>
                <a:uFillTx/>
              </a:rPr>
              <a:t>Computer joins AD </a:t>
            </a:r>
            <a:br>
              <a:rPr kumimoji="0" lang="en-US" sz="1600" b="0" i="0" u="none" strike="noStrike" kern="0" cap="none" spc="-50" normalizeH="0" baseline="0" noProof="0" dirty="0">
                <a:ln>
                  <a:noFill/>
                </a:ln>
                <a:solidFill>
                  <a:schemeClr val="bg2"/>
                </a:solidFill>
                <a:effectLst/>
                <a:uLnTx/>
                <a:uFillTx/>
              </a:rPr>
            </a:br>
            <a:r>
              <a:rPr kumimoji="0" lang="en-US" sz="1600" b="0" i="0" u="none" strike="noStrike" kern="0" cap="none" spc="-50" normalizeH="0" baseline="0" noProof="0" dirty="0">
                <a:ln>
                  <a:noFill/>
                </a:ln>
                <a:solidFill>
                  <a:schemeClr val="bg2"/>
                </a:solidFill>
                <a:effectLst/>
                <a:uLnTx/>
                <a:uFillTx/>
              </a:rPr>
              <a:t>to establish trust</a:t>
            </a:r>
          </a:p>
          <a:p>
            <a:pPr marL="165100" marR="0" lvl="1" indent="-1651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50" normalizeH="0" baseline="0" noProof="0" dirty="0">
                <a:ln>
                  <a:noFill/>
                </a:ln>
                <a:solidFill>
                  <a:schemeClr val="bg2"/>
                </a:solidFill>
                <a:effectLst/>
                <a:uLnTx/>
                <a:uFillTx/>
              </a:rPr>
              <a:t>User signs on using AD account</a:t>
            </a:r>
          </a:p>
          <a:p>
            <a:pPr marL="165100" marR="0" lvl="1" indent="-1651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50" normalizeH="0" baseline="0" noProof="0" dirty="0">
                <a:ln>
                  <a:noFill/>
                </a:ln>
                <a:solidFill>
                  <a:schemeClr val="bg2"/>
                </a:solidFill>
                <a:effectLst/>
                <a:uLnTx/>
                <a:uFillTx/>
              </a:rPr>
              <a:t>Group Policy + System Center</a:t>
            </a:r>
          </a:p>
        </p:txBody>
      </p:sp>
      <p:cxnSp>
        <p:nvCxnSpPr>
          <p:cNvPr id="5" name="Straight Connector 4"/>
          <p:cNvCxnSpPr>
            <a:stCxn id="7" idx="0"/>
            <a:endCxn id="7" idx="2"/>
          </p:cNvCxnSpPr>
          <p:nvPr/>
        </p:nvCxnSpPr>
        <p:spPr>
          <a:xfrm>
            <a:off x="3267558" y="1714182"/>
            <a:ext cx="0" cy="4206240"/>
          </a:xfrm>
          <a:prstGeom prst="line">
            <a:avLst/>
          </a:prstGeom>
          <a:ln w="63500">
            <a:solidFill>
              <a:schemeClr val="bg2"/>
            </a:solidFill>
            <a:headEnd type="none"/>
            <a:tailEnd type="none"/>
          </a:ln>
        </p:spPr>
        <p:style>
          <a:lnRef idx="3">
            <a:schemeClr val="dk1"/>
          </a:lnRef>
          <a:fillRef idx="0">
            <a:schemeClr val="dk1"/>
          </a:fillRef>
          <a:effectRef idx="2">
            <a:schemeClr val="dk1"/>
          </a:effectRef>
          <a:fontRef idx="minor">
            <a:schemeClr val="tx1"/>
          </a:fontRef>
        </p:style>
      </p:cxnSp>
      <p:grpSp>
        <p:nvGrpSpPr>
          <p:cNvPr id="12" name="Group 11"/>
          <p:cNvGrpSpPr/>
          <p:nvPr/>
        </p:nvGrpSpPr>
        <p:grpSpPr>
          <a:xfrm>
            <a:off x="902001" y="1827210"/>
            <a:ext cx="1676400" cy="1939157"/>
            <a:chOff x="827206" y="2480880"/>
            <a:chExt cx="1676400" cy="1939157"/>
          </a:xfrm>
        </p:grpSpPr>
        <p:grpSp>
          <p:nvGrpSpPr>
            <p:cNvPr id="21" name="Group 20"/>
            <p:cNvGrpSpPr>
              <a:grpSpLocks noChangeAspect="1"/>
            </p:cNvGrpSpPr>
            <p:nvPr/>
          </p:nvGrpSpPr>
          <p:grpSpPr bwMode="auto">
            <a:xfrm>
              <a:off x="827206" y="3959618"/>
              <a:ext cx="913669" cy="460419"/>
              <a:chOff x="3479034" y="4845974"/>
              <a:chExt cx="1922540" cy="970652"/>
            </a:xfrm>
            <a:solidFill>
              <a:srgbClr val="002050"/>
            </a:solidFill>
          </p:grpSpPr>
          <p:sp>
            <p:nvSpPr>
              <p:cNvPr id="22" name="Freeform 21"/>
              <p:cNvSpPr>
                <a:spLocks noEditPoints="1"/>
              </p:cNvSpPr>
              <p:nvPr/>
            </p:nvSpPr>
            <p:spPr bwMode="black">
              <a:xfrm>
                <a:off x="4908836" y="5075296"/>
                <a:ext cx="492738" cy="74133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cs typeface="+mn-cs"/>
                </a:endParaRPr>
              </a:p>
            </p:txBody>
          </p:sp>
          <p:sp>
            <p:nvSpPr>
              <p:cNvPr id="23" name="Freeform 88"/>
              <p:cNvSpPr>
                <a:spLocks noEditPoints="1"/>
              </p:cNvSpPr>
              <p:nvPr/>
            </p:nvSpPr>
            <p:spPr bwMode="black">
              <a:xfrm>
                <a:off x="3479034" y="4845974"/>
                <a:ext cx="1408547"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cs typeface="+mn-cs"/>
                </a:endParaRPr>
              </a:p>
            </p:txBody>
          </p:sp>
        </p:grpSp>
        <p:sp>
          <p:nvSpPr>
            <p:cNvPr id="24" name="Freeform 6"/>
            <p:cNvSpPr>
              <a:spLocks noChangeAspect="1" noEditPoints="1"/>
            </p:cNvSpPr>
            <p:nvPr/>
          </p:nvSpPr>
          <p:spPr bwMode="auto">
            <a:xfrm>
              <a:off x="1962825" y="4033572"/>
              <a:ext cx="540781" cy="386465"/>
            </a:xfrm>
            <a:custGeom>
              <a:avLst/>
              <a:gdLst>
                <a:gd name="T0" fmla="*/ 542 w 542"/>
                <a:gd name="T1" fmla="*/ 354 h 387"/>
                <a:gd name="T2" fmla="*/ 534 w 542"/>
                <a:gd name="T3" fmla="*/ 363 h 387"/>
                <a:gd name="T4" fmla="*/ 482 w 542"/>
                <a:gd name="T5" fmla="*/ 356 h 387"/>
                <a:gd name="T6" fmla="*/ 511 w 542"/>
                <a:gd name="T7" fmla="*/ 202 h 387"/>
                <a:gd name="T8" fmla="*/ 542 w 542"/>
                <a:gd name="T9" fmla="*/ 354 h 387"/>
                <a:gd name="T10" fmla="*/ 535 w 542"/>
                <a:gd name="T11" fmla="*/ 17 h 387"/>
                <a:gd name="T12" fmla="*/ 465 w 542"/>
                <a:gd name="T13" fmla="*/ 379 h 387"/>
                <a:gd name="T14" fmla="*/ 455 w 542"/>
                <a:gd name="T15" fmla="*/ 386 h 387"/>
                <a:gd name="T16" fmla="*/ 8 w 542"/>
                <a:gd name="T17" fmla="*/ 324 h 387"/>
                <a:gd name="T18" fmla="*/ 1 w 542"/>
                <a:gd name="T19" fmla="*/ 315 h 387"/>
                <a:gd name="T20" fmla="*/ 71 w 542"/>
                <a:gd name="T21" fmla="*/ 8 h 387"/>
                <a:gd name="T22" fmla="*/ 80 w 542"/>
                <a:gd name="T23" fmla="*/ 1 h 387"/>
                <a:gd name="T24" fmla="*/ 528 w 542"/>
                <a:gd name="T25" fmla="*/ 7 h 387"/>
                <a:gd name="T26" fmla="*/ 535 w 542"/>
                <a:gd name="T27" fmla="*/ 17 h 387"/>
                <a:gd name="T28" fmla="*/ 218 w 542"/>
                <a:gd name="T29" fmla="*/ 332 h 387"/>
                <a:gd name="T30" fmla="*/ 210 w 542"/>
                <a:gd name="T31" fmla="*/ 331 h 387"/>
                <a:gd name="T32" fmla="*/ 209 w 542"/>
                <a:gd name="T33" fmla="*/ 337 h 387"/>
                <a:gd name="T34" fmla="*/ 217 w 542"/>
                <a:gd name="T35" fmla="*/ 339 h 387"/>
                <a:gd name="T36" fmla="*/ 218 w 542"/>
                <a:gd name="T37" fmla="*/ 332 h 387"/>
                <a:gd name="T38" fmla="*/ 218 w 542"/>
                <a:gd name="T39" fmla="*/ 331 h 387"/>
                <a:gd name="T40" fmla="*/ 219 w 542"/>
                <a:gd name="T41" fmla="*/ 323 h 387"/>
                <a:gd name="T42" fmla="*/ 211 w 542"/>
                <a:gd name="T43" fmla="*/ 323 h 387"/>
                <a:gd name="T44" fmla="*/ 210 w 542"/>
                <a:gd name="T45" fmla="*/ 330 h 387"/>
                <a:gd name="T46" fmla="*/ 218 w 542"/>
                <a:gd name="T47" fmla="*/ 331 h 387"/>
                <a:gd name="T48" fmla="*/ 230 w 542"/>
                <a:gd name="T49" fmla="*/ 334 h 387"/>
                <a:gd name="T50" fmla="*/ 219 w 542"/>
                <a:gd name="T51" fmla="*/ 332 h 387"/>
                <a:gd name="T52" fmla="*/ 218 w 542"/>
                <a:gd name="T53" fmla="*/ 340 h 387"/>
                <a:gd name="T54" fmla="*/ 229 w 542"/>
                <a:gd name="T55" fmla="*/ 343 h 387"/>
                <a:gd name="T56" fmla="*/ 230 w 542"/>
                <a:gd name="T57" fmla="*/ 334 h 387"/>
                <a:gd name="T58" fmla="*/ 231 w 542"/>
                <a:gd name="T59" fmla="*/ 323 h 387"/>
                <a:gd name="T60" fmla="*/ 220 w 542"/>
                <a:gd name="T61" fmla="*/ 323 h 387"/>
                <a:gd name="T62" fmla="*/ 219 w 542"/>
                <a:gd name="T63" fmla="*/ 331 h 387"/>
                <a:gd name="T64" fmla="*/ 230 w 542"/>
                <a:gd name="T65" fmla="*/ 332 h 387"/>
                <a:gd name="T66" fmla="*/ 231 w 542"/>
                <a:gd name="T67" fmla="*/ 323 h 387"/>
                <a:gd name="T68" fmla="*/ 484 w 542"/>
                <a:gd name="T69" fmla="*/ 42 h 387"/>
                <a:gd name="T70" fmla="*/ 100 w 542"/>
                <a:gd name="T71" fmla="*/ 34 h 387"/>
                <a:gd name="T72" fmla="*/ 93 w 542"/>
                <a:gd name="T73" fmla="*/ 39 h 387"/>
                <a:gd name="T74" fmla="*/ 36 w 542"/>
                <a:gd name="T75" fmla="*/ 283 h 387"/>
                <a:gd name="T76" fmla="*/ 41 w 542"/>
                <a:gd name="T77" fmla="*/ 290 h 387"/>
                <a:gd name="T78" fmla="*/ 430 w 542"/>
                <a:gd name="T79" fmla="*/ 337 h 387"/>
                <a:gd name="T80" fmla="*/ 437 w 542"/>
                <a:gd name="T81" fmla="*/ 332 h 387"/>
                <a:gd name="T82" fmla="*/ 489 w 542"/>
                <a:gd name="T83" fmla="*/ 50 h 387"/>
                <a:gd name="T84" fmla="*/ 484 w 542"/>
                <a:gd name="T85" fmla="*/ 4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2" h="387">
                  <a:moveTo>
                    <a:pt x="542" y="354"/>
                  </a:moveTo>
                  <a:cubicBezTo>
                    <a:pt x="542" y="359"/>
                    <a:pt x="538" y="363"/>
                    <a:pt x="534" y="363"/>
                  </a:cubicBezTo>
                  <a:cubicBezTo>
                    <a:pt x="482" y="356"/>
                    <a:pt x="482" y="356"/>
                    <a:pt x="482" y="356"/>
                  </a:cubicBezTo>
                  <a:cubicBezTo>
                    <a:pt x="511" y="202"/>
                    <a:pt x="511" y="202"/>
                    <a:pt x="511" y="202"/>
                  </a:cubicBezTo>
                  <a:lnTo>
                    <a:pt x="542" y="354"/>
                  </a:lnTo>
                  <a:close/>
                  <a:moveTo>
                    <a:pt x="535" y="17"/>
                  </a:moveTo>
                  <a:cubicBezTo>
                    <a:pt x="465" y="379"/>
                    <a:pt x="465" y="379"/>
                    <a:pt x="465" y="379"/>
                  </a:cubicBezTo>
                  <a:cubicBezTo>
                    <a:pt x="464" y="384"/>
                    <a:pt x="460" y="387"/>
                    <a:pt x="455" y="386"/>
                  </a:cubicBezTo>
                  <a:cubicBezTo>
                    <a:pt x="8" y="324"/>
                    <a:pt x="8" y="324"/>
                    <a:pt x="8" y="324"/>
                  </a:cubicBezTo>
                  <a:cubicBezTo>
                    <a:pt x="3" y="324"/>
                    <a:pt x="0" y="319"/>
                    <a:pt x="1" y="315"/>
                  </a:cubicBezTo>
                  <a:cubicBezTo>
                    <a:pt x="71" y="8"/>
                    <a:pt x="71" y="8"/>
                    <a:pt x="71" y="8"/>
                  </a:cubicBezTo>
                  <a:cubicBezTo>
                    <a:pt x="71" y="3"/>
                    <a:pt x="76" y="0"/>
                    <a:pt x="80" y="1"/>
                  </a:cubicBezTo>
                  <a:cubicBezTo>
                    <a:pt x="528" y="7"/>
                    <a:pt x="528" y="7"/>
                    <a:pt x="528" y="7"/>
                  </a:cubicBezTo>
                  <a:cubicBezTo>
                    <a:pt x="533" y="8"/>
                    <a:pt x="536" y="12"/>
                    <a:pt x="535" y="17"/>
                  </a:cubicBezTo>
                  <a:close/>
                  <a:moveTo>
                    <a:pt x="218" y="332"/>
                  </a:moveTo>
                  <a:cubicBezTo>
                    <a:pt x="210" y="331"/>
                    <a:pt x="210" y="331"/>
                    <a:pt x="210" y="331"/>
                  </a:cubicBezTo>
                  <a:cubicBezTo>
                    <a:pt x="209" y="337"/>
                    <a:pt x="209" y="337"/>
                    <a:pt x="209" y="337"/>
                  </a:cubicBezTo>
                  <a:cubicBezTo>
                    <a:pt x="217" y="339"/>
                    <a:pt x="217" y="339"/>
                    <a:pt x="217" y="339"/>
                  </a:cubicBezTo>
                  <a:lnTo>
                    <a:pt x="218" y="332"/>
                  </a:lnTo>
                  <a:close/>
                  <a:moveTo>
                    <a:pt x="218" y="331"/>
                  </a:moveTo>
                  <a:cubicBezTo>
                    <a:pt x="219" y="323"/>
                    <a:pt x="219" y="323"/>
                    <a:pt x="219" y="323"/>
                  </a:cubicBezTo>
                  <a:cubicBezTo>
                    <a:pt x="211" y="323"/>
                    <a:pt x="211" y="323"/>
                    <a:pt x="211" y="323"/>
                  </a:cubicBezTo>
                  <a:cubicBezTo>
                    <a:pt x="210" y="330"/>
                    <a:pt x="210" y="330"/>
                    <a:pt x="210" y="330"/>
                  </a:cubicBezTo>
                  <a:lnTo>
                    <a:pt x="218" y="331"/>
                  </a:lnTo>
                  <a:close/>
                  <a:moveTo>
                    <a:pt x="230" y="334"/>
                  </a:moveTo>
                  <a:cubicBezTo>
                    <a:pt x="219" y="332"/>
                    <a:pt x="219" y="332"/>
                    <a:pt x="219" y="332"/>
                  </a:cubicBezTo>
                  <a:cubicBezTo>
                    <a:pt x="218" y="340"/>
                    <a:pt x="218" y="340"/>
                    <a:pt x="218" y="340"/>
                  </a:cubicBezTo>
                  <a:cubicBezTo>
                    <a:pt x="229" y="343"/>
                    <a:pt x="229" y="343"/>
                    <a:pt x="229" y="343"/>
                  </a:cubicBezTo>
                  <a:lnTo>
                    <a:pt x="230" y="334"/>
                  </a:lnTo>
                  <a:close/>
                  <a:moveTo>
                    <a:pt x="231" y="323"/>
                  </a:moveTo>
                  <a:cubicBezTo>
                    <a:pt x="220" y="323"/>
                    <a:pt x="220" y="323"/>
                    <a:pt x="220" y="323"/>
                  </a:cubicBezTo>
                  <a:cubicBezTo>
                    <a:pt x="219" y="331"/>
                    <a:pt x="219" y="331"/>
                    <a:pt x="219" y="331"/>
                  </a:cubicBezTo>
                  <a:cubicBezTo>
                    <a:pt x="230" y="332"/>
                    <a:pt x="230" y="332"/>
                    <a:pt x="230" y="332"/>
                  </a:cubicBezTo>
                  <a:lnTo>
                    <a:pt x="231" y="323"/>
                  </a:lnTo>
                  <a:close/>
                  <a:moveTo>
                    <a:pt x="484" y="42"/>
                  </a:moveTo>
                  <a:cubicBezTo>
                    <a:pt x="100" y="34"/>
                    <a:pt x="100" y="34"/>
                    <a:pt x="100" y="34"/>
                  </a:cubicBezTo>
                  <a:cubicBezTo>
                    <a:pt x="97" y="33"/>
                    <a:pt x="93" y="36"/>
                    <a:pt x="93" y="39"/>
                  </a:cubicBezTo>
                  <a:cubicBezTo>
                    <a:pt x="36" y="283"/>
                    <a:pt x="36" y="283"/>
                    <a:pt x="36" y="283"/>
                  </a:cubicBezTo>
                  <a:cubicBezTo>
                    <a:pt x="35" y="286"/>
                    <a:pt x="38" y="290"/>
                    <a:pt x="41" y="290"/>
                  </a:cubicBezTo>
                  <a:cubicBezTo>
                    <a:pt x="430" y="337"/>
                    <a:pt x="430" y="337"/>
                    <a:pt x="430" y="337"/>
                  </a:cubicBezTo>
                  <a:cubicBezTo>
                    <a:pt x="433" y="338"/>
                    <a:pt x="437" y="336"/>
                    <a:pt x="437" y="332"/>
                  </a:cubicBezTo>
                  <a:cubicBezTo>
                    <a:pt x="489" y="50"/>
                    <a:pt x="489" y="50"/>
                    <a:pt x="489" y="50"/>
                  </a:cubicBezTo>
                  <a:cubicBezTo>
                    <a:pt x="489" y="46"/>
                    <a:pt x="487" y="43"/>
                    <a:pt x="484" y="42"/>
                  </a:cubicBezTo>
                  <a:close/>
                </a:path>
              </a:pathLst>
            </a:custGeom>
            <a:solidFill>
              <a:schemeClr val="bg2"/>
            </a:solidFill>
            <a:ln>
              <a:noFill/>
            </a:ln>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cs typeface="+mn-cs"/>
              </a:endParaRPr>
            </a:p>
          </p:txBody>
        </p:sp>
        <p:grpSp>
          <p:nvGrpSpPr>
            <p:cNvPr id="25" name="Group 24"/>
            <p:cNvGrpSpPr/>
            <p:nvPr/>
          </p:nvGrpSpPr>
          <p:grpSpPr>
            <a:xfrm>
              <a:off x="1379298" y="2480880"/>
              <a:ext cx="684815" cy="737389"/>
              <a:chOff x="9283175" y="3856038"/>
              <a:chExt cx="1008863" cy="1086313"/>
            </a:xfrm>
          </p:grpSpPr>
          <p:pic>
            <p:nvPicPr>
              <p:cNvPr id="26" name="Picture 25"/>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9283175" y="3856038"/>
                <a:ext cx="1008863" cy="711941"/>
              </a:xfrm>
              <a:prstGeom prst="rect">
                <a:avLst/>
              </a:prstGeom>
            </p:spPr>
          </p:pic>
          <p:sp>
            <p:nvSpPr>
              <p:cNvPr id="27" name="Rectangle 26"/>
              <p:cNvSpPr/>
              <p:nvPr/>
            </p:nvSpPr>
            <p:spPr>
              <a:xfrm>
                <a:off x="9632532" y="4761682"/>
                <a:ext cx="310149" cy="180669"/>
              </a:xfrm>
              <a:prstGeom prst="rect">
                <a:avLst/>
              </a:prstGeom>
              <a:noFill/>
              <a:ln>
                <a:noFill/>
              </a:ln>
            </p:spPr>
            <p:txBody>
              <a:bodyPr wrap="none" lIns="0" tIns="0" rIns="0" bIns="0" anchor="ctr" anchorCtr="0">
                <a:noAutofit/>
              </a:bodyPr>
              <a:lstStyle/>
              <a:p>
                <a:pPr marL="0" marR="0" lvl="0" indent="0" algn="ctr" defTabSz="1118515" eaLnBrk="1" fontAlgn="auto" latinLnBrk="0" hangingPunct="1">
                  <a:lnSpc>
                    <a:spcPct val="100000"/>
                  </a:lnSpc>
                  <a:spcBef>
                    <a:spcPts val="1469"/>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chemeClr val="bg2"/>
                    </a:solidFill>
                    <a:effectLst/>
                    <a:uLnTx/>
                    <a:uFillTx/>
                  </a:rPr>
                  <a:t>Active Directory</a:t>
                </a:r>
              </a:p>
            </p:txBody>
          </p:sp>
        </p:grpSp>
        <p:sp>
          <p:nvSpPr>
            <p:cNvPr id="9" name="Up Arrow 8"/>
            <p:cNvSpPr/>
            <p:nvPr/>
          </p:nvSpPr>
          <p:spPr bwMode="auto">
            <a:xfrm>
              <a:off x="1604107" y="3418385"/>
              <a:ext cx="234169" cy="457200"/>
            </a:xfrm>
            <a:prstGeom prst="up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9" name="TextBox 28"/>
          <p:cNvSpPr txBox="1"/>
          <p:nvPr/>
        </p:nvSpPr>
        <p:spPr>
          <a:xfrm>
            <a:off x="6689340" y="4000434"/>
            <a:ext cx="4965182" cy="1354217"/>
          </a:xfrm>
          <a:prstGeom prst="rect">
            <a:avLst/>
          </a:prstGeom>
          <a:noFill/>
        </p:spPr>
        <p:txBody>
          <a:bodyPr wrap="square" lIns="0" tIns="0" rIns="0" bIns="91440" rtlCol="0">
            <a:spAutoFit/>
          </a:bodyPr>
          <a:lstStyle/>
          <a:p>
            <a:pPr marL="165100" marR="0" lvl="1" indent="-1651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50" normalizeH="0" baseline="0" noProof="0" dirty="0">
                <a:ln>
                  <a:noFill/>
                </a:ln>
                <a:solidFill>
                  <a:schemeClr val="bg2"/>
                </a:solidFill>
                <a:effectLst/>
                <a:uLnTx/>
                <a:uFillTx/>
              </a:rPr>
              <a:t>Computer registers with AD or Azure AD via </a:t>
            </a:r>
            <a:r>
              <a:rPr kumimoji="0" lang="en-US" sz="1600" b="1" i="0" u="none" strike="noStrike" kern="0" cap="none" spc="-50" normalizeH="0" baseline="0" noProof="0" dirty="0">
                <a:ln>
                  <a:noFill/>
                </a:ln>
                <a:solidFill>
                  <a:schemeClr val="bg2"/>
                </a:solidFill>
                <a:effectLst/>
                <a:uLnTx/>
                <a:uFillTx/>
              </a:rPr>
              <a:t>Device Registration </a:t>
            </a:r>
            <a:r>
              <a:rPr kumimoji="0" lang="en-US" sz="1600" b="0" i="0" u="none" strike="noStrike" kern="0" cap="none" spc="-50" normalizeH="0" baseline="0" noProof="0" dirty="0">
                <a:ln>
                  <a:noFill/>
                </a:ln>
                <a:solidFill>
                  <a:schemeClr val="bg2"/>
                </a:solidFill>
                <a:effectLst/>
                <a:uLnTx/>
                <a:uFillTx/>
              </a:rPr>
              <a:t>to establish trust for remote resource access</a:t>
            </a:r>
          </a:p>
          <a:p>
            <a:pPr marL="165100" marR="0" lvl="1" indent="-1651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50" normalizeH="0" baseline="0" noProof="0" dirty="0">
                <a:ln>
                  <a:noFill/>
                </a:ln>
                <a:solidFill>
                  <a:schemeClr val="bg2"/>
                </a:solidFill>
                <a:effectLst/>
                <a:uLnTx/>
                <a:uFillTx/>
              </a:rPr>
              <a:t>User signs in with a Microsoft account, associates an Azure AD account</a:t>
            </a:r>
          </a:p>
          <a:p>
            <a:pPr marL="165100" marR="0" lvl="1" indent="-1651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50" normalizeH="0" baseline="0" noProof="0" dirty="0">
                <a:ln>
                  <a:noFill/>
                </a:ln>
                <a:solidFill>
                  <a:schemeClr val="bg2"/>
                </a:solidFill>
                <a:effectLst/>
                <a:uLnTx/>
                <a:uFillTx/>
              </a:rPr>
              <a:t>Intune/MDM</a:t>
            </a:r>
          </a:p>
        </p:txBody>
      </p:sp>
      <p:grpSp>
        <p:nvGrpSpPr>
          <p:cNvPr id="15" name="Group 14"/>
          <p:cNvGrpSpPr/>
          <p:nvPr/>
        </p:nvGrpSpPr>
        <p:grpSpPr>
          <a:xfrm>
            <a:off x="3770622" y="2449226"/>
            <a:ext cx="1676400" cy="1354774"/>
            <a:chOff x="3532630" y="3095025"/>
            <a:chExt cx="1676400" cy="1354774"/>
          </a:xfrm>
        </p:grpSpPr>
        <p:grpSp>
          <p:nvGrpSpPr>
            <p:cNvPr id="30" name="Group 29"/>
            <p:cNvGrpSpPr>
              <a:grpSpLocks noChangeAspect="1"/>
            </p:cNvGrpSpPr>
            <p:nvPr/>
          </p:nvGrpSpPr>
          <p:grpSpPr bwMode="auto">
            <a:xfrm>
              <a:off x="3532630" y="3989380"/>
              <a:ext cx="913669" cy="460419"/>
              <a:chOff x="3479034" y="4845974"/>
              <a:chExt cx="1922540" cy="970652"/>
            </a:xfrm>
            <a:solidFill>
              <a:srgbClr val="002050"/>
            </a:solidFill>
          </p:grpSpPr>
          <p:sp>
            <p:nvSpPr>
              <p:cNvPr id="31" name="Freeform 30"/>
              <p:cNvSpPr>
                <a:spLocks noEditPoints="1"/>
              </p:cNvSpPr>
              <p:nvPr/>
            </p:nvSpPr>
            <p:spPr bwMode="black">
              <a:xfrm>
                <a:off x="4908836" y="5075296"/>
                <a:ext cx="492738" cy="74133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cs typeface="+mn-cs"/>
                </a:endParaRPr>
              </a:p>
            </p:txBody>
          </p:sp>
          <p:sp>
            <p:nvSpPr>
              <p:cNvPr id="32" name="Freeform 88"/>
              <p:cNvSpPr>
                <a:spLocks noEditPoints="1"/>
              </p:cNvSpPr>
              <p:nvPr/>
            </p:nvSpPr>
            <p:spPr bwMode="black">
              <a:xfrm>
                <a:off x="3479034" y="4845974"/>
                <a:ext cx="1408547"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cs typeface="+mn-cs"/>
                </a:endParaRPr>
              </a:p>
            </p:txBody>
          </p:sp>
        </p:grpSp>
        <p:sp>
          <p:nvSpPr>
            <p:cNvPr id="33" name="Freeform 6"/>
            <p:cNvSpPr>
              <a:spLocks noChangeAspect="1" noEditPoints="1"/>
            </p:cNvSpPr>
            <p:nvPr/>
          </p:nvSpPr>
          <p:spPr bwMode="auto">
            <a:xfrm>
              <a:off x="4668249" y="4063334"/>
              <a:ext cx="540781" cy="386465"/>
            </a:xfrm>
            <a:custGeom>
              <a:avLst/>
              <a:gdLst>
                <a:gd name="T0" fmla="*/ 542 w 542"/>
                <a:gd name="T1" fmla="*/ 354 h 387"/>
                <a:gd name="T2" fmla="*/ 534 w 542"/>
                <a:gd name="T3" fmla="*/ 363 h 387"/>
                <a:gd name="T4" fmla="*/ 482 w 542"/>
                <a:gd name="T5" fmla="*/ 356 h 387"/>
                <a:gd name="T6" fmla="*/ 511 w 542"/>
                <a:gd name="T7" fmla="*/ 202 h 387"/>
                <a:gd name="T8" fmla="*/ 542 w 542"/>
                <a:gd name="T9" fmla="*/ 354 h 387"/>
                <a:gd name="T10" fmla="*/ 535 w 542"/>
                <a:gd name="T11" fmla="*/ 17 h 387"/>
                <a:gd name="T12" fmla="*/ 465 w 542"/>
                <a:gd name="T13" fmla="*/ 379 h 387"/>
                <a:gd name="T14" fmla="*/ 455 w 542"/>
                <a:gd name="T15" fmla="*/ 386 h 387"/>
                <a:gd name="T16" fmla="*/ 8 w 542"/>
                <a:gd name="T17" fmla="*/ 324 h 387"/>
                <a:gd name="T18" fmla="*/ 1 w 542"/>
                <a:gd name="T19" fmla="*/ 315 h 387"/>
                <a:gd name="T20" fmla="*/ 71 w 542"/>
                <a:gd name="T21" fmla="*/ 8 h 387"/>
                <a:gd name="T22" fmla="*/ 80 w 542"/>
                <a:gd name="T23" fmla="*/ 1 h 387"/>
                <a:gd name="T24" fmla="*/ 528 w 542"/>
                <a:gd name="T25" fmla="*/ 7 h 387"/>
                <a:gd name="T26" fmla="*/ 535 w 542"/>
                <a:gd name="T27" fmla="*/ 17 h 387"/>
                <a:gd name="T28" fmla="*/ 218 w 542"/>
                <a:gd name="T29" fmla="*/ 332 h 387"/>
                <a:gd name="T30" fmla="*/ 210 w 542"/>
                <a:gd name="T31" fmla="*/ 331 h 387"/>
                <a:gd name="T32" fmla="*/ 209 w 542"/>
                <a:gd name="T33" fmla="*/ 337 h 387"/>
                <a:gd name="T34" fmla="*/ 217 w 542"/>
                <a:gd name="T35" fmla="*/ 339 h 387"/>
                <a:gd name="T36" fmla="*/ 218 w 542"/>
                <a:gd name="T37" fmla="*/ 332 h 387"/>
                <a:gd name="T38" fmla="*/ 218 w 542"/>
                <a:gd name="T39" fmla="*/ 331 h 387"/>
                <a:gd name="T40" fmla="*/ 219 w 542"/>
                <a:gd name="T41" fmla="*/ 323 h 387"/>
                <a:gd name="T42" fmla="*/ 211 w 542"/>
                <a:gd name="T43" fmla="*/ 323 h 387"/>
                <a:gd name="T44" fmla="*/ 210 w 542"/>
                <a:gd name="T45" fmla="*/ 330 h 387"/>
                <a:gd name="T46" fmla="*/ 218 w 542"/>
                <a:gd name="T47" fmla="*/ 331 h 387"/>
                <a:gd name="T48" fmla="*/ 230 w 542"/>
                <a:gd name="T49" fmla="*/ 334 h 387"/>
                <a:gd name="T50" fmla="*/ 219 w 542"/>
                <a:gd name="T51" fmla="*/ 332 h 387"/>
                <a:gd name="T52" fmla="*/ 218 w 542"/>
                <a:gd name="T53" fmla="*/ 340 h 387"/>
                <a:gd name="T54" fmla="*/ 229 w 542"/>
                <a:gd name="T55" fmla="*/ 343 h 387"/>
                <a:gd name="T56" fmla="*/ 230 w 542"/>
                <a:gd name="T57" fmla="*/ 334 h 387"/>
                <a:gd name="T58" fmla="*/ 231 w 542"/>
                <a:gd name="T59" fmla="*/ 323 h 387"/>
                <a:gd name="T60" fmla="*/ 220 w 542"/>
                <a:gd name="T61" fmla="*/ 323 h 387"/>
                <a:gd name="T62" fmla="*/ 219 w 542"/>
                <a:gd name="T63" fmla="*/ 331 h 387"/>
                <a:gd name="T64" fmla="*/ 230 w 542"/>
                <a:gd name="T65" fmla="*/ 332 h 387"/>
                <a:gd name="T66" fmla="*/ 231 w 542"/>
                <a:gd name="T67" fmla="*/ 323 h 387"/>
                <a:gd name="T68" fmla="*/ 484 w 542"/>
                <a:gd name="T69" fmla="*/ 42 h 387"/>
                <a:gd name="T70" fmla="*/ 100 w 542"/>
                <a:gd name="T71" fmla="*/ 34 h 387"/>
                <a:gd name="T72" fmla="*/ 93 w 542"/>
                <a:gd name="T73" fmla="*/ 39 h 387"/>
                <a:gd name="T74" fmla="*/ 36 w 542"/>
                <a:gd name="T75" fmla="*/ 283 h 387"/>
                <a:gd name="T76" fmla="*/ 41 w 542"/>
                <a:gd name="T77" fmla="*/ 290 h 387"/>
                <a:gd name="T78" fmla="*/ 430 w 542"/>
                <a:gd name="T79" fmla="*/ 337 h 387"/>
                <a:gd name="T80" fmla="*/ 437 w 542"/>
                <a:gd name="T81" fmla="*/ 332 h 387"/>
                <a:gd name="T82" fmla="*/ 489 w 542"/>
                <a:gd name="T83" fmla="*/ 50 h 387"/>
                <a:gd name="T84" fmla="*/ 484 w 542"/>
                <a:gd name="T85" fmla="*/ 4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2" h="387">
                  <a:moveTo>
                    <a:pt x="542" y="354"/>
                  </a:moveTo>
                  <a:cubicBezTo>
                    <a:pt x="542" y="359"/>
                    <a:pt x="538" y="363"/>
                    <a:pt x="534" y="363"/>
                  </a:cubicBezTo>
                  <a:cubicBezTo>
                    <a:pt x="482" y="356"/>
                    <a:pt x="482" y="356"/>
                    <a:pt x="482" y="356"/>
                  </a:cubicBezTo>
                  <a:cubicBezTo>
                    <a:pt x="511" y="202"/>
                    <a:pt x="511" y="202"/>
                    <a:pt x="511" y="202"/>
                  </a:cubicBezTo>
                  <a:lnTo>
                    <a:pt x="542" y="354"/>
                  </a:lnTo>
                  <a:close/>
                  <a:moveTo>
                    <a:pt x="535" y="17"/>
                  </a:moveTo>
                  <a:cubicBezTo>
                    <a:pt x="465" y="379"/>
                    <a:pt x="465" y="379"/>
                    <a:pt x="465" y="379"/>
                  </a:cubicBezTo>
                  <a:cubicBezTo>
                    <a:pt x="464" y="384"/>
                    <a:pt x="460" y="387"/>
                    <a:pt x="455" y="386"/>
                  </a:cubicBezTo>
                  <a:cubicBezTo>
                    <a:pt x="8" y="324"/>
                    <a:pt x="8" y="324"/>
                    <a:pt x="8" y="324"/>
                  </a:cubicBezTo>
                  <a:cubicBezTo>
                    <a:pt x="3" y="324"/>
                    <a:pt x="0" y="319"/>
                    <a:pt x="1" y="315"/>
                  </a:cubicBezTo>
                  <a:cubicBezTo>
                    <a:pt x="71" y="8"/>
                    <a:pt x="71" y="8"/>
                    <a:pt x="71" y="8"/>
                  </a:cubicBezTo>
                  <a:cubicBezTo>
                    <a:pt x="71" y="3"/>
                    <a:pt x="76" y="0"/>
                    <a:pt x="80" y="1"/>
                  </a:cubicBezTo>
                  <a:cubicBezTo>
                    <a:pt x="528" y="7"/>
                    <a:pt x="528" y="7"/>
                    <a:pt x="528" y="7"/>
                  </a:cubicBezTo>
                  <a:cubicBezTo>
                    <a:pt x="533" y="8"/>
                    <a:pt x="536" y="12"/>
                    <a:pt x="535" y="17"/>
                  </a:cubicBezTo>
                  <a:close/>
                  <a:moveTo>
                    <a:pt x="218" y="332"/>
                  </a:moveTo>
                  <a:cubicBezTo>
                    <a:pt x="210" y="331"/>
                    <a:pt x="210" y="331"/>
                    <a:pt x="210" y="331"/>
                  </a:cubicBezTo>
                  <a:cubicBezTo>
                    <a:pt x="209" y="337"/>
                    <a:pt x="209" y="337"/>
                    <a:pt x="209" y="337"/>
                  </a:cubicBezTo>
                  <a:cubicBezTo>
                    <a:pt x="217" y="339"/>
                    <a:pt x="217" y="339"/>
                    <a:pt x="217" y="339"/>
                  </a:cubicBezTo>
                  <a:lnTo>
                    <a:pt x="218" y="332"/>
                  </a:lnTo>
                  <a:close/>
                  <a:moveTo>
                    <a:pt x="218" y="331"/>
                  </a:moveTo>
                  <a:cubicBezTo>
                    <a:pt x="219" y="323"/>
                    <a:pt x="219" y="323"/>
                    <a:pt x="219" y="323"/>
                  </a:cubicBezTo>
                  <a:cubicBezTo>
                    <a:pt x="211" y="323"/>
                    <a:pt x="211" y="323"/>
                    <a:pt x="211" y="323"/>
                  </a:cubicBezTo>
                  <a:cubicBezTo>
                    <a:pt x="210" y="330"/>
                    <a:pt x="210" y="330"/>
                    <a:pt x="210" y="330"/>
                  </a:cubicBezTo>
                  <a:lnTo>
                    <a:pt x="218" y="331"/>
                  </a:lnTo>
                  <a:close/>
                  <a:moveTo>
                    <a:pt x="230" y="334"/>
                  </a:moveTo>
                  <a:cubicBezTo>
                    <a:pt x="219" y="332"/>
                    <a:pt x="219" y="332"/>
                    <a:pt x="219" y="332"/>
                  </a:cubicBezTo>
                  <a:cubicBezTo>
                    <a:pt x="218" y="340"/>
                    <a:pt x="218" y="340"/>
                    <a:pt x="218" y="340"/>
                  </a:cubicBezTo>
                  <a:cubicBezTo>
                    <a:pt x="229" y="343"/>
                    <a:pt x="229" y="343"/>
                    <a:pt x="229" y="343"/>
                  </a:cubicBezTo>
                  <a:lnTo>
                    <a:pt x="230" y="334"/>
                  </a:lnTo>
                  <a:close/>
                  <a:moveTo>
                    <a:pt x="231" y="323"/>
                  </a:moveTo>
                  <a:cubicBezTo>
                    <a:pt x="220" y="323"/>
                    <a:pt x="220" y="323"/>
                    <a:pt x="220" y="323"/>
                  </a:cubicBezTo>
                  <a:cubicBezTo>
                    <a:pt x="219" y="331"/>
                    <a:pt x="219" y="331"/>
                    <a:pt x="219" y="331"/>
                  </a:cubicBezTo>
                  <a:cubicBezTo>
                    <a:pt x="230" y="332"/>
                    <a:pt x="230" y="332"/>
                    <a:pt x="230" y="332"/>
                  </a:cubicBezTo>
                  <a:lnTo>
                    <a:pt x="231" y="323"/>
                  </a:lnTo>
                  <a:close/>
                  <a:moveTo>
                    <a:pt x="484" y="42"/>
                  </a:moveTo>
                  <a:cubicBezTo>
                    <a:pt x="100" y="34"/>
                    <a:pt x="100" y="34"/>
                    <a:pt x="100" y="34"/>
                  </a:cubicBezTo>
                  <a:cubicBezTo>
                    <a:pt x="97" y="33"/>
                    <a:pt x="93" y="36"/>
                    <a:pt x="93" y="39"/>
                  </a:cubicBezTo>
                  <a:cubicBezTo>
                    <a:pt x="36" y="283"/>
                    <a:pt x="36" y="283"/>
                    <a:pt x="36" y="283"/>
                  </a:cubicBezTo>
                  <a:cubicBezTo>
                    <a:pt x="35" y="286"/>
                    <a:pt x="38" y="290"/>
                    <a:pt x="41" y="290"/>
                  </a:cubicBezTo>
                  <a:cubicBezTo>
                    <a:pt x="430" y="337"/>
                    <a:pt x="430" y="337"/>
                    <a:pt x="430" y="337"/>
                  </a:cubicBezTo>
                  <a:cubicBezTo>
                    <a:pt x="433" y="338"/>
                    <a:pt x="437" y="336"/>
                    <a:pt x="437" y="332"/>
                  </a:cubicBezTo>
                  <a:cubicBezTo>
                    <a:pt x="489" y="50"/>
                    <a:pt x="489" y="50"/>
                    <a:pt x="489" y="50"/>
                  </a:cubicBezTo>
                  <a:cubicBezTo>
                    <a:pt x="489" y="46"/>
                    <a:pt x="487" y="43"/>
                    <a:pt x="484" y="42"/>
                  </a:cubicBezTo>
                  <a:close/>
                </a:path>
              </a:pathLst>
            </a:custGeom>
            <a:solidFill>
              <a:schemeClr val="bg2"/>
            </a:solidFill>
            <a:ln>
              <a:noFill/>
            </a:ln>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cs typeface="+mn-cs"/>
              </a:endParaRPr>
            </a:p>
          </p:txBody>
        </p:sp>
        <p:sp>
          <p:nvSpPr>
            <p:cNvPr id="46" name="Up Arrow 45"/>
            <p:cNvSpPr/>
            <p:nvPr/>
          </p:nvSpPr>
          <p:spPr bwMode="auto">
            <a:xfrm>
              <a:off x="4309531" y="3448147"/>
              <a:ext cx="234169" cy="457200"/>
            </a:xfrm>
            <a:prstGeom prst="up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Rectangle 48"/>
            <p:cNvSpPr/>
            <p:nvPr/>
          </p:nvSpPr>
          <p:spPr>
            <a:xfrm>
              <a:off x="3990985" y="3095025"/>
              <a:ext cx="866238" cy="185154"/>
            </a:xfrm>
            <a:prstGeom prst="rect">
              <a:avLst/>
            </a:prstGeom>
            <a:noFill/>
            <a:ln>
              <a:noFill/>
            </a:ln>
          </p:spPr>
          <p:txBody>
            <a:bodyPr wrap="none" lIns="0" tIns="0" rIns="0" bIns="0" anchor="ctr" anchorCtr="0">
              <a:noAutofit/>
            </a:bodyPr>
            <a:lstStyle/>
            <a:p>
              <a:pPr marL="0" marR="0" lvl="0" indent="0" algn="ctr" defTabSz="1118515" eaLnBrk="1" fontAlgn="auto" latinLnBrk="0" hangingPunct="1">
                <a:lnSpc>
                  <a:spcPct val="100000"/>
                </a:lnSpc>
                <a:spcBef>
                  <a:spcPts val="1469"/>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chemeClr val="bg2"/>
                  </a:solidFill>
                  <a:effectLst/>
                  <a:uLnTx/>
                  <a:uFillTx/>
                </a:rPr>
                <a:t>Azure Active Directory</a:t>
              </a:r>
            </a:p>
          </p:txBody>
        </p:sp>
      </p:grpSp>
      <p:sp>
        <p:nvSpPr>
          <p:cNvPr id="53" name="TextBox 52"/>
          <p:cNvSpPr txBox="1"/>
          <p:nvPr/>
        </p:nvSpPr>
        <p:spPr>
          <a:xfrm>
            <a:off x="3435273" y="4000434"/>
            <a:ext cx="2416888" cy="1652760"/>
          </a:xfrm>
          <a:prstGeom prst="rect">
            <a:avLst/>
          </a:prstGeom>
          <a:noFill/>
        </p:spPr>
        <p:txBody>
          <a:bodyPr wrap="square" lIns="0" tIns="0" rIns="0" bIns="91440" rtlCol="0">
            <a:spAutoFit/>
          </a:bodyPr>
          <a:lstStyle/>
          <a:p>
            <a:pPr marL="165100" marR="0" lvl="1" indent="-1651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50" normalizeH="0" baseline="0" noProof="0" dirty="0">
                <a:ln>
                  <a:noFill/>
                </a:ln>
                <a:solidFill>
                  <a:schemeClr val="bg2"/>
                </a:solidFill>
                <a:effectLst/>
                <a:uLnTx/>
                <a:uFillTx/>
              </a:rPr>
              <a:t>Computer joins Azure AD to establish trust</a:t>
            </a:r>
          </a:p>
          <a:p>
            <a:pPr marL="165100" marR="0" lvl="1" indent="-1651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50" normalizeH="0" baseline="0" noProof="0" dirty="0">
                <a:ln>
                  <a:noFill/>
                </a:ln>
                <a:solidFill>
                  <a:schemeClr val="bg2"/>
                </a:solidFill>
                <a:effectLst/>
                <a:uLnTx/>
                <a:uFillTx/>
              </a:rPr>
              <a:t>User signs on using Azure AD account</a:t>
            </a:r>
          </a:p>
          <a:p>
            <a:pPr marL="165100" marR="0" lvl="1" indent="-1651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50" normalizeH="0" baseline="0" noProof="0" dirty="0">
                <a:ln>
                  <a:noFill/>
                </a:ln>
                <a:solidFill>
                  <a:schemeClr val="bg2"/>
                </a:solidFill>
                <a:effectLst/>
                <a:uLnTx/>
                <a:uFillTx/>
              </a:rPr>
              <a:t>Intune/MDM</a:t>
            </a:r>
          </a:p>
          <a:p>
            <a:pPr marL="165100" marR="0" lvl="1" indent="-1651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50" normalizeH="0" baseline="0" noProof="0" dirty="0">
                <a:ln>
                  <a:noFill/>
                </a:ln>
                <a:solidFill>
                  <a:schemeClr val="bg2"/>
                </a:solidFill>
                <a:effectLst/>
                <a:uLnTx/>
                <a:uFillTx/>
              </a:rPr>
              <a:t>Settings roaming</a:t>
            </a:r>
          </a:p>
        </p:txBody>
      </p:sp>
      <p:grpSp>
        <p:nvGrpSpPr>
          <p:cNvPr id="16" name="Group 15"/>
          <p:cNvGrpSpPr/>
          <p:nvPr/>
        </p:nvGrpSpPr>
        <p:grpSpPr>
          <a:xfrm>
            <a:off x="8308916" y="1979610"/>
            <a:ext cx="1721373" cy="1766092"/>
            <a:chOff x="7953902" y="2690093"/>
            <a:chExt cx="1721373" cy="1766092"/>
          </a:xfrm>
        </p:grpSpPr>
        <p:grpSp>
          <p:nvGrpSpPr>
            <p:cNvPr id="54" name="Group 53"/>
            <p:cNvGrpSpPr>
              <a:grpSpLocks noChangeAspect="1"/>
            </p:cNvGrpSpPr>
            <p:nvPr/>
          </p:nvGrpSpPr>
          <p:grpSpPr bwMode="auto">
            <a:xfrm>
              <a:off x="7953902" y="3995766"/>
              <a:ext cx="913669" cy="460419"/>
              <a:chOff x="3479034" y="4845974"/>
              <a:chExt cx="1922540" cy="970652"/>
            </a:xfrm>
            <a:solidFill>
              <a:srgbClr val="002050"/>
            </a:solidFill>
          </p:grpSpPr>
          <p:sp>
            <p:nvSpPr>
              <p:cNvPr id="55" name="Freeform 54"/>
              <p:cNvSpPr>
                <a:spLocks noEditPoints="1"/>
              </p:cNvSpPr>
              <p:nvPr/>
            </p:nvSpPr>
            <p:spPr bwMode="black">
              <a:xfrm>
                <a:off x="4908836" y="5075296"/>
                <a:ext cx="492738" cy="74133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cs typeface="+mn-cs"/>
                </a:endParaRPr>
              </a:p>
            </p:txBody>
          </p:sp>
          <p:sp>
            <p:nvSpPr>
              <p:cNvPr id="56" name="Freeform 88"/>
              <p:cNvSpPr>
                <a:spLocks noEditPoints="1"/>
              </p:cNvSpPr>
              <p:nvPr/>
            </p:nvSpPr>
            <p:spPr bwMode="black">
              <a:xfrm>
                <a:off x="3479034" y="4845974"/>
                <a:ext cx="1408547"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cs typeface="+mn-cs"/>
                </a:endParaRPr>
              </a:p>
            </p:txBody>
          </p:sp>
        </p:grpSp>
        <p:sp>
          <p:nvSpPr>
            <p:cNvPr id="57" name="Freeform 6"/>
            <p:cNvSpPr>
              <a:spLocks noChangeAspect="1" noEditPoints="1"/>
            </p:cNvSpPr>
            <p:nvPr/>
          </p:nvSpPr>
          <p:spPr bwMode="auto">
            <a:xfrm>
              <a:off x="9089521" y="4069720"/>
              <a:ext cx="540781" cy="386465"/>
            </a:xfrm>
            <a:custGeom>
              <a:avLst/>
              <a:gdLst>
                <a:gd name="T0" fmla="*/ 542 w 542"/>
                <a:gd name="T1" fmla="*/ 354 h 387"/>
                <a:gd name="T2" fmla="*/ 534 w 542"/>
                <a:gd name="T3" fmla="*/ 363 h 387"/>
                <a:gd name="T4" fmla="*/ 482 w 542"/>
                <a:gd name="T5" fmla="*/ 356 h 387"/>
                <a:gd name="T6" fmla="*/ 511 w 542"/>
                <a:gd name="T7" fmla="*/ 202 h 387"/>
                <a:gd name="T8" fmla="*/ 542 w 542"/>
                <a:gd name="T9" fmla="*/ 354 h 387"/>
                <a:gd name="T10" fmla="*/ 535 w 542"/>
                <a:gd name="T11" fmla="*/ 17 h 387"/>
                <a:gd name="T12" fmla="*/ 465 w 542"/>
                <a:gd name="T13" fmla="*/ 379 h 387"/>
                <a:gd name="T14" fmla="*/ 455 w 542"/>
                <a:gd name="T15" fmla="*/ 386 h 387"/>
                <a:gd name="T16" fmla="*/ 8 w 542"/>
                <a:gd name="T17" fmla="*/ 324 h 387"/>
                <a:gd name="T18" fmla="*/ 1 w 542"/>
                <a:gd name="T19" fmla="*/ 315 h 387"/>
                <a:gd name="T20" fmla="*/ 71 w 542"/>
                <a:gd name="T21" fmla="*/ 8 h 387"/>
                <a:gd name="T22" fmla="*/ 80 w 542"/>
                <a:gd name="T23" fmla="*/ 1 h 387"/>
                <a:gd name="T24" fmla="*/ 528 w 542"/>
                <a:gd name="T25" fmla="*/ 7 h 387"/>
                <a:gd name="T26" fmla="*/ 535 w 542"/>
                <a:gd name="T27" fmla="*/ 17 h 387"/>
                <a:gd name="T28" fmla="*/ 218 w 542"/>
                <a:gd name="T29" fmla="*/ 332 h 387"/>
                <a:gd name="T30" fmla="*/ 210 w 542"/>
                <a:gd name="T31" fmla="*/ 331 h 387"/>
                <a:gd name="T32" fmla="*/ 209 w 542"/>
                <a:gd name="T33" fmla="*/ 337 h 387"/>
                <a:gd name="T34" fmla="*/ 217 w 542"/>
                <a:gd name="T35" fmla="*/ 339 h 387"/>
                <a:gd name="T36" fmla="*/ 218 w 542"/>
                <a:gd name="T37" fmla="*/ 332 h 387"/>
                <a:gd name="T38" fmla="*/ 218 w 542"/>
                <a:gd name="T39" fmla="*/ 331 h 387"/>
                <a:gd name="T40" fmla="*/ 219 w 542"/>
                <a:gd name="T41" fmla="*/ 323 h 387"/>
                <a:gd name="T42" fmla="*/ 211 w 542"/>
                <a:gd name="T43" fmla="*/ 323 h 387"/>
                <a:gd name="T44" fmla="*/ 210 w 542"/>
                <a:gd name="T45" fmla="*/ 330 h 387"/>
                <a:gd name="T46" fmla="*/ 218 w 542"/>
                <a:gd name="T47" fmla="*/ 331 h 387"/>
                <a:gd name="T48" fmla="*/ 230 w 542"/>
                <a:gd name="T49" fmla="*/ 334 h 387"/>
                <a:gd name="T50" fmla="*/ 219 w 542"/>
                <a:gd name="T51" fmla="*/ 332 h 387"/>
                <a:gd name="T52" fmla="*/ 218 w 542"/>
                <a:gd name="T53" fmla="*/ 340 h 387"/>
                <a:gd name="T54" fmla="*/ 229 w 542"/>
                <a:gd name="T55" fmla="*/ 343 h 387"/>
                <a:gd name="T56" fmla="*/ 230 w 542"/>
                <a:gd name="T57" fmla="*/ 334 h 387"/>
                <a:gd name="T58" fmla="*/ 231 w 542"/>
                <a:gd name="T59" fmla="*/ 323 h 387"/>
                <a:gd name="T60" fmla="*/ 220 w 542"/>
                <a:gd name="T61" fmla="*/ 323 h 387"/>
                <a:gd name="T62" fmla="*/ 219 w 542"/>
                <a:gd name="T63" fmla="*/ 331 h 387"/>
                <a:gd name="T64" fmla="*/ 230 w 542"/>
                <a:gd name="T65" fmla="*/ 332 h 387"/>
                <a:gd name="T66" fmla="*/ 231 w 542"/>
                <a:gd name="T67" fmla="*/ 323 h 387"/>
                <a:gd name="T68" fmla="*/ 484 w 542"/>
                <a:gd name="T69" fmla="*/ 42 h 387"/>
                <a:gd name="T70" fmla="*/ 100 w 542"/>
                <a:gd name="T71" fmla="*/ 34 h 387"/>
                <a:gd name="T72" fmla="*/ 93 w 542"/>
                <a:gd name="T73" fmla="*/ 39 h 387"/>
                <a:gd name="T74" fmla="*/ 36 w 542"/>
                <a:gd name="T75" fmla="*/ 283 h 387"/>
                <a:gd name="T76" fmla="*/ 41 w 542"/>
                <a:gd name="T77" fmla="*/ 290 h 387"/>
                <a:gd name="T78" fmla="*/ 430 w 542"/>
                <a:gd name="T79" fmla="*/ 337 h 387"/>
                <a:gd name="T80" fmla="*/ 437 w 542"/>
                <a:gd name="T81" fmla="*/ 332 h 387"/>
                <a:gd name="T82" fmla="*/ 489 w 542"/>
                <a:gd name="T83" fmla="*/ 50 h 387"/>
                <a:gd name="T84" fmla="*/ 484 w 542"/>
                <a:gd name="T85" fmla="*/ 4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2" h="387">
                  <a:moveTo>
                    <a:pt x="542" y="354"/>
                  </a:moveTo>
                  <a:cubicBezTo>
                    <a:pt x="542" y="359"/>
                    <a:pt x="538" y="363"/>
                    <a:pt x="534" y="363"/>
                  </a:cubicBezTo>
                  <a:cubicBezTo>
                    <a:pt x="482" y="356"/>
                    <a:pt x="482" y="356"/>
                    <a:pt x="482" y="356"/>
                  </a:cubicBezTo>
                  <a:cubicBezTo>
                    <a:pt x="511" y="202"/>
                    <a:pt x="511" y="202"/>
                    <a:pt x="511" y="202"/>
                  </a:cubicBezTo>
                  <a:lnTo>
                    <a:pt x="542" y="354"/>
                  </a:lnTo>
                  <a:close/>
                  <a:moveTo>
                    <a:pt x="535" y="17"/>
                  </a:moveTo>
                  <a:cubicBezTo>
                    <a:pt x="465" y="379"/>
                    <a:pt x="465" y="379"/>
                    <a:pt x="465" y="379"/>
                  </a:cubicBezTo>
                  <a:cubicBezTo>
                    <a:pt x="464" y="384"/>
                    <a:pt x="460" y="387"/>
                    <a:pt x="455" y="386"/>
                  </a:cubicBezTo>
                  <a:cubicBezTo>
                    <a:pt x="8" y="324"/>
                    <a:pt x="8" y="324"/>
                    <a:pt x="8" y="324"/>
                  </a:cubicBezTo>
                  <a:cubicBezTo>
                    <a:pt x="3" y="324"/>
                    <a:pt x="0" y="319"/>
                    <a:pt x="1" y="315"/>
                  </a:cubicBezTo>
                  <a:cubicBezTo>
                    <a:pt x="71" y="8"/>
                    <a:pt x="71" y="8"/>
                    <a:pt x="71" y="8"/>
                  </a:cubicBezTo>
                  <a:cubicBezTo>
                    <a:pt x="71" y="3"/>
                    <a:pt x="76" y="0"/>
                    <a:pt x="80" y="1"/>
                  </a:cubicBezTo>
                  <a:cubicBezTo>
                    <a:pt x="528" y="7"/>
                    <a:pt x="528" y="7"/>
                    <a:pt x="528" y="7"/>
                  </a:cubicBezTo>
                  <a:cubicBezTo>
                    <a:pt x="533" y="8"/>
                    <a:pt x="536" y="12"/>
                    <a:pt x="535" y="17"/>
                  </a:cubicBezTo>
                  <a:close/>
                  <a:moveTo>
                    <a:pt x="218" y="332"/>
                  </a:moveTo>
                  <a:cubicBezTo>
                    <a:pt x="210" y="331"/>
                    <a:pt x="210" y="331"/>
                    <a:pt x="210" y="331"/>
                  </a:cubicBezTo>
                  <a:cubicBezTo>
                    <a:pt x="209" y="337"/>
                    <a:pt x="209" y="337"/>
                    <a:pt x="209" y="337"/>
                  </a:cubicBezTo>
                  <a:cubicBezTo>
                    <a:pt x="217" y="339"/>
                    <a:pt x="217" y="339"/>
                    <a:pt x="217" y="339"/>
                  </a:cubicBezTo>
                  <a:lnTo>
                    <a:pt x="218" y="332"/>
                  </a:lnTo>
                  <a:close/>
                  <a:moveTo>
                    <a:pt x="218" y="331"/>
                  </a:moveTo>
                  <a:cubicBezTo>
                    <a:pt x="219" y="323"/>
                    <a:pt x="219" y="323"/>
                    <a:pt x="219" y="323"/>
                  </a:cubicBezTo>
                  <a:cubicBezTo>
                    <a:pt x="211" y="323"/>
                    <a:pt x="211" y="323"/>
                    <a:pt x="211" y="323"/>
                  </a:cubicBezTo>
                  <a:cubicBezTo>
                    <a:pt x="210" y="330"/>
                    <a:pt x="210" y="330"/>
                    <a:pt x="210" y="330"/>
                  </a:cubicBezTo>
                  <a:lnTo>
                    <a:pt x="218" y="331"/>
                  </a:lnTo>
                  <a:close/>
                  <a:moveTo>
                    <a:pt x="230" y="334"/>
                  </a:moveTo>
                  <a:cubicBezTo>
                    <a:pt x="219" y="332"/>
                    <a:pt x="219" y="332"/>
                    <a:pt x="219" y="332"/>
                  </a:cubicBezTo>
                  <a:cubicBezTo>
                    <a:pt x="218" y="340"/>
                    <a:pt x="218" y="340"/>
                    <a:pt x="218" y="340"/>
                  </a:cubicBezTo>
                  <a:cubicBezTo>
                    <a:pt x="229" y="343"/>
                    <a:pt x="229" y="343"/>
                    <a:pt x="229" y="343"/>
                  </a:cubicBezTo>
                  <a:lnTo>
                    <a:pt x="230" y="334"/>
                  </a:lnTo>
                  <a:close/>
                  <a:moveTo>
                    <a:pt x="231" y="323"/>
                  </a:moveTo>
                  <a:cubicBezTo>
                    <a:pt x="220" y="323"/>
                    <a:pt x="220" y="323"/>
                    <a:pt x="220" y="323"/>
                  </a:cubicBezTo>
                  <a:cubicBezTo>
                    <a:pt x="219" y="331"/>
                    <a:pt x="219" y="331"/>
                    <a:pt x="219" y="331"/>
                  </a:cubicBezTo>
                  <a:cubicBezTo>
                    <a:pt x="230" y="332"/>
                    <a:pt x="230" y="332"/>
                    <a:pt x="230" y="332"/>
                  </a:cubicBezTo>
                  <a:lnTo>
                    <a:pt x="231" y="323"/>
                  </a:lnTo>
                  <a:close/>
                  <a:moveTo>
                    <a:pt x="484" y="42"/>
                  </a:moveTo>
                  <a:cubicBezTo>
                    <a:pt x="100" y="34"/>
                    <a:pt x="100" y="34"/>
                    <a:pt x="100" y="34"/>
                  </a:cubicBezTo>
                  <a:cubicBezTo>
                    <a:pt x="97" y="33"/>
                    <a:pt x="93" y="36"/>
                    <a:pt x="93" y="39"/>
                  </a:cubicBezTo>
                  <a:cubicBezTo>
                    <a:pt x="36" y="283"/>
                    <a:pt x="36" y="283"/>
                    <a:pt x="36" y="283"/>
                  </a:cubicBezTo>
                  <a:cubicBezTo>
                    <a:pt x="35" y="286"/>
                    <a:pt x="38" y="290"/>
                    <a:pt x="41" y="290"/>
                  </a:cubicBezTo>
                  <a:cubicBezTo>
                    <a:pt x="430" y="337"/>
                    <a:pt x="430" y="337"/>
                    <a:pt x="430" y="337"/>
                  </a:cubicBezTo>
                  <a:cubicBezTo>
                    <a:pt x="433" y="338"/>
                    <a:pt x="437" y="336"/>
                    <a:pt x="437" y="332"/>
                  </a:cubicBezTo>
                  <a:cubicBezTo>
                    <a:pt x="489" y="50"/>
                    <a:pt x="489" y="50"/>
                    <a:pt x="489" y="50"/>
                  </a:cubicBezTo>
                  <a:cubicBezTo>
                    <a:pt x="489" y="46"/>
                    <a:pt x="487" y="43"/>
                    <a:pt x="484" y="42"/>
                  </a:cubicBezTo>
                  <a:close/>
                </a:path>
              </a:pathLst>
            </a:custGeom>
            <a:solidFill>
              <a:schemeClr val="bg2"/>
            </a:solidFill>
            <a:ln>
              <a:noFill/>
            </a:ln>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cs typeface="+mn-cs"/>
              </a:endParaRPr>
            </a:p>
          </p:txBody>
        </p:sp>
        <p:sp>
          <p:nvSpPr>
            <p:cNvPr id="58" name="Up Arrow 57"/>
            <p:cNvSpPr/>
            <p:nvPr/>
          </p:nvSpPr>
          <p:spPr bwMode="auto">
            <a:xfrm>
              <a:off x="8730803" y="3454533"/>
              <a:ext cx="234169" cy="457200"/>
            </a:xfrm>
            <a:prstGeom prst="up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9" name="Group 58"/>
            <p:cNvGrpSpPr/>
            <p:nvPr/>
          </p:nvGrpSpPr>
          <p:grpSpPr>
            <a:xfrm>
              <a:off x="8809037" y="2690093"/>
              <a:ext cx="866238" cy="883369"/>
              <a:chOff x="6800882" y="2404400"/>
              <a:chExt cx="1395879" cy="1423484"/>
            </a:xfrm>
          </p:grpSpPr>
          <p:grpSp>
            <p:nvGrpSpPr>
              <p:cNvPr id="60" name="Group 4"/>
              <p:cNvGrpSpPr>
                <a:grpSpLocks noChangeAspect="1"/>
              </p:cNvGrpSpPr>
              <p:nvPr/>
            </p:nvGrpSpPr>
            <p:grpSpPr bwMode="auto">
              <a:xfrm>
                <a:off x="6971107" y="2404400"/>
                <a:ext cx="1055431" cy="1048777"/>
                <a:chOff x="3125" y="1415"/>
                <a:chExt cx="1586" cy="1576"/>
              </a:xfrm>
              <a:solidFill>
                <a:schemeClr val="tx2"/>
              </a:solidFill>
            </p:grpSpPr>
            <p:sp>
              <p:nvSpPr>
                <p:cNvPr id="62"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63"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64"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sp>
            <p:nvSpPr>
              <p:cNvPr id="61" name="Rectangle 60"/>
              <p:cNvSpPr/>
              <p:nvPr/>
            </p:nvSpPr>
            <p:spPr>
              <a:xfrm>
                <a:off x="6800882" y="3529522"/>
                <a:ext cx="1395879" cy="298362"/>
              </a:xfrm>
              <a:prstGeom prst="rect">
                <a:avLst/>
              </a:prstGeom>
              <a:noFill/>
              <a:ln>
                <a:noFill/>
              </a:ln>
            </p:spPr>
            <p:txBody>
              <a:bodyPr wrap="none" lIns="0" tIns="0" rIns="0" bIns="0" anchor="ctr" anchorCtr="0">
                <a:noAutofit/>
              </a:bodyPr>
              <a:lstStyle/>
              <a:p>
                <a:pPr marL="0" marR="0" lvl="0" indent="0" algn="ctr" defTabSz="1118515" eaLnBrk="1" fontAlgn="auto" latinLnBrk="0" hangingPunct="1">
                  <a:lnSpc>
                    <a:spcPct val="100000"/>
                  </a:lnSpc>
                  <a:spcBef>
                    <a:spcPts val="1469"/>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002050"/>
                  </a:solidFill>
                  <a:effectLst/>
                  <a:uLnTx/>
                  <a:uFillTx/>
                </a:endParaRPr>
              </a:p>
            </p:txBody>
          </p:sp>
        </p:grpSp>
        <p:grpSp>
          <p:nvGrpSpPr>
            <p:cNvPr id="65" name="Group 64"/>
            <p:cNvGrpSpPr/>
            <p:nvPr/>
          </p:nvGrpSpPr>
          <p:grpSpPr>
            <a:xfrm>
              <a:off x="8076927" y="2786182"/>
              <a:ext cx="684815" cy="737392"/>
              <a:chOff x="9283175" y="3856034"/>
              <a:chExt cx="1008863" cy="1086317"/>
            </a:xfrm>
          </p:grpSpPr>
          <p:pic>
            <p:nvPicPr>
              <p:cNvPr id="66" name="Picture 65"/>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9283175" y="3856034"/>
                <a:ext cx="1008863" cy="711940"/>
              </a:xfrm>
              <a:prstGeom prst="rect">
                <a:avLst/>
              </a:prstGeom>
            </p:spPr>
          </p:pic>
          <p:sp>
            <p:nvSpPr>
              <p:cNvPr id="67" name="Rectangle 66"/>
              <p:cNvSpPr/>
              <p:nvPr/>
            </p:nvSpPr>
            <p:spPr>
              <a:xfrm>
                <a:off x="9632532" y="4761682"/>
                <a:ext cx="310149" cy="180669"/>
              </a:xfrm>
              <a:prstGeom prst="rect">
                <a:avLst/>
              </a:prstGeom>
              <a:noFill/>
              <a:ln>
                <a:noFill/>
              </a:ln>
            </p:spPr>
            <p:txBody>
              <a:bodyPr wrap="none" lIns="0" tIns="0" rIns="0" bIns="0" anchor="ctr" anchorCtr="0">
                <a:noAutofit/>
              </a:bodyPr>
              <a:lstStyle/>
              <a:p>
                <a:pPr marL="0" marR="0" lvl="0" indent="0" algn="ctr" defTabSz="1118515" eaLnBrk="1" fontAlgn="auto" latinLnBrk="0" hangingPunct="1">
                  <a:lnSpc>
                    <a:spcPct val="100000"/>
                  </a:lnSpc>
                  <a:spcBef>
                    <a:spcPts val="1469"/>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002050"/>
                  </a:solidFill>
                  <a:effectLst/>
                  <a:uLnTx/>
                  <a:uFillTx/>
                </a:endParaRPr>
              </a:p>
            </p:txBody>
          </p:sp>
        </p:grpSp>
      </p:grpSp>
      <p:sp>
        <p:nvSpPr>
          <p:cNvPr id="10" name="Rectangle 9"/>
          <p:cNvSpPr/>
          <p:nvPr/>
        </p:nvSpPr>
        <p:spPr bwMode="auto">
          <a:xfrm>
            <a:off x="440467" y="5979315"/>
            <a:ext cx="5646830" cy="640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50" normalizeH="0" baseline="0" noProof="0" dirty="0">
                <a:ln>
                  <a:noFill/>
                </a:ln>
                <a:solidFill>
                  <a:schemeClr val="bg2"/>
                </a:solidFill>
                <a:effectLst/>
                <a:uLnTx/>
                <a:uFillTx/>
                <a:latin typeface="Segoe UI Semibold" panose="020B0702040204020203" pitchFamily="34" charset="0"/>
                <a:ea typeface="Segoe UI" pitchFamily="34" charset="0"/>
                <a:cs typeface="Segoe UI Semibold" panose="020B0702040204020203" pitchFamily="34" charset="0"/>
              </a:rPr>
              <a:t>Single sign-on to enterprise + cloud-based services</a:t>
            </a:r>
          </a:p>
        </p:txBody>
      </p:sp>
      <p:grpSp>
        <p:nvGrpSpPr>
          <p:cNvPr id="6" name="Group 5"/>
          <p:cNvGrpSpPr/>
          <p:nvPr/>
        </p:nvGrpSpPr>
        <p:grpSpPr>
          <a:xfrm>
            <a:off x="2938374" y="5496699"/>
            <a:ext cx="640080" cy="640080"/>
            <a:chOff x="2921729" y="5737391"/>
            <a:chExt cx="548640" cy="548640"/>
          </a:xfrm>
        </p:grpSpPr>
        <p:sp>
          <p:nvSpPr>
            <p:cNvPr id="4" name="Oval 3"/>
            <p:cNvSpPr/>
            <p:nvPr/>
          </p:nvSpPr>
          <p:spPr bwMode="auto">
            <a:xfrm>
              <a:off x="2921729" y="5737391"/>
              <a:ext cx="548640" cy="548640"/>
            </a:xfrm>
            <a:prstGeom prst="ellipse">
              <a:avLst/>
            </a:prstGeom>
            <a:solidFill>
              <a:schemeClr val="accent2">
                <a:lumMod val="20000"/>
                <a:lumOff val="80000"/>
              </a:schemeClr>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Freeform 123"/>
            <p:cNvSpPr>
              <a:spLocks noChangeAspect="1" noEditPoints="1"/>
            </p:cNvSpPr>
            <p:nvPr/>
          </p:nvSpPr>
          <p:spPr bwMode="black">
            <a:xfrm>
              <a:off x="3034866" y="5844260"/>
              <a:ext cx="322367" cy="334902"/>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bg2"/>
            </a:solidFill>
            <a:ln>
              <a:noFill/>
            </a:ln>
            <a:extLst/>
          </p:spPr>
          <p:txBody>
            <a:bodyPr vert="horz" wrap="square" lIns="91422" tIns="45712" rIns="91422" bIns="45712" numCol="1" anchor="t" anchorCtr="0" compatLnSpc="1">
              <a:prstTxWarp prst="textNoShape">
                <a:avLst/>
              </a:prstTxWarp>
            </a:bodyPr>
            <a:lstStyle/>
            <a:p>
              <a:pPr marL="0" marR="0" lvl="0" indent="0" defTabSz="9141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73" name="Group 72"/>
          <p:cNvGrpSpPr/>
          <p:nvPr/>
        </p:nvGrpSpPr>
        <p:grpSpPr>
          <a:xfrm>
            <a:off x="4253109" y="1773530"/>
            <a:ext cx="866238" cy="883369"/>
            <a:chOff x="6800882" y="2404400"/>
            <a:chExt cx="1395879" cy="1423484"/>
          </a:xfrm>
        </p:grpSpPr>
        <p:grpSp>
          <p:nvGrpSpPr>
            <p:cNvPr id="77" name="Group 4"/>
            <p:cNvGrpSpPr>
              <a:grpSpLocks noChangeAspect="1"/>
            </p:cNvGrpSpPr>
            <p:nvPr/>
          </p:nvGrpSpPr>
          <p:grpSpPr bwMode="auto">
            <a:xfrm>
              <a:off x="6971107" y="2404400"/>
              <a:ext cx="1055431" cy="1048777"/>
              <a:chOff x="3125" y="1415"/>
              <a:chExt cx="1586" cy="1576"/>
            </a:xfrm>
            <a:solidFill>
              <a:schemeClr val="tx2"/>
            </a:solidFill>
          </p:grpSpPr>
          <p:sp>
            <p:nvSpPr>
              <p:cNvPr id="79"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80"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81"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sp>
          <p:nvSpPr>
            <p:cNvPr id="78" name="Rectangle 77"/>
            <p:cNvSpPr/>
            <p:nvPr/>
          </p:nvSpPr>
          <p:spPr>
            <a:xfrm>
              <a:off x="6800882" y="3529522"/>
              <a:ext cx="1395879" cy="298362"/>
            </a:xfrm>
            <a:prstGeom prst="rect">
              <a:avLst/>
            </a:prstGeom>
            <a:noFill/>
            <a:ln>
              <a:noFill/>
            </a:ln>
          </p:spPr>
          <p:txBody>
            <a:bodyPr wrap="none" lIns="0" tIns="0" rIns="0" bIns="0" anchor="ctr" anchorCtr="0">
              <a:noAutofit/>
            </a:bodyPr>
            <a:lstStyle/>
            <a:p>
              <a:pPr marL="0" marR="0" lvl="0" indent="0" algn="ctr" defTabSz="1118515" eaLnBrk="1" fontAlgn="auto" latinLnBrk="0" hangingPunct="1">
                <a:lnSpc>
                  <a:spcPct val="100000"/>
                </a:lnSpc>
                <a:spcBef>
                  <a:spcPts val="1469"/>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002050"/>
                </a:solidFill>
                <a:effectLst/>
                <a:uLnTx/>
                <a:uFillTx/>
              </a:endParaRPr>
            </a:p>
          </p:txBody>
        </p:sp>
      </p:grpSp>
    </p:spTree>
    <p:extLst>
      <p:ext uri="{BB962C8B-B14F-4D97-AF65-F5344CB8AC3E}">
        <p14:creationId xmlns:p14="http://schemas.microsoft.com/office/powerpoint/2010/main" val="29500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a:t>
            </a:r>
          </a:p>
        </p:txBody>
      </p:sp>
      <p:grpSp>
        <p:nvGrpSpPr>
          <p:cNvPr id="48" name="Group 47"/>
          <p:cNvGrpSpPr/>
          <p:nvPr/>
        </p:nvGrpSpPr>
        <p:grpSpPr>
          <a:xfrm>
            <a:off x="5397275" y="1769985"/>
            <a:ext cx="1753753" cy="2863600"/>
            <a:chOff x="5397275" y="1769985"/>
            <a:chExt cx="1753753" cy="2863600"/>
          </a:xfrm>
        </p:grpSpPr>
        <p:grpSp>
          <p:nvGrpSpPr>
            <p:cNvPr id="52" name="Group 51"/>
            <p:cNvGrpSpPr/>
            <p:nvPr/>
          </p:nvGrpSpPr>
          <p:grpSpPr>
            <a:xfrm>
              <a:off x="5397275" y="1769985"/>
              <a:ext cx="1753753" cy="2863600"/>
              <a:chOff x="5397275" y="1769985"/>
              <a:chExt cx="1753753" cy="2863600"/>
            </a:xfrm>
          </p:grpSpPr>
          <p:sp>
            <p:nvSpPr>
              <p:cNvPr id="59" name="Rectangle 58"/>
              <p:cNvSpPr/>
              <p:nvPr/>
            </p:nvSpPr>
            <p:spPr bwMode="auto">
              <a:xfrm>
                <a:off x="5397275" y="1769985"/>
                <a:ext cx="1753753" cy="28636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marL="0" marR="0" lvl="0" indent="0" defTabSz="932205"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rPr>
                  <a:t>Self-service</a:t>
                </a:r>
              </a:p>
            </p:txBody>
          </p:sp>
          <p:grpSp>
            <p:nvGrpSpPr>
              <p:cNvPr id="60" name="Group 59"/>
              <p:cNvGrpSpPr/>
              <p:nvPr/>
            </p:nvGrpSpPr>
            <p:grpSpPr>
              <a:xfrm>
                <a:off x="5586313" y="2425556"/>
                <a:ext cx="1374099" cy="807315"/>
                <a:chOff x="5206395" y="-1116208"/>
                <a:chExt cx="1575473" cy="925627"/>
              </a:xfrm>
            </p:grpSpPr>
            <p:sp>
              <p:nvSpPr>
                <p:cNvPr id="61" name="Rectangle 60"/>
                <p:cNvSpPr/>
                <p:nvPr/>
              </p:nvSpPr>
              <p:spPr bwMode="auto">
                <a:xfrm>
                  <a:off x="6348324" y="-1093792"/>
                  <a:ext cx="393363" cy="77810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endParaRPr>
                </a:p>
              </p:txBody>
            </p:sp>
            <p:grpSp>
              <p:nvGrpSpPr>
                <p:cNvPr id="62" name="Group 61"/>
                <p:cNvGrpSpPr/>
                <p:nvPr/>
              </p:nvGrpSpPr>
              <p:grpSpPr>
                <a:xfrm>
                  <a:off x="5206395" y="-1116208"/>
                  <a:ext cx="1575473" cy="925627"/>
                  <a:chOff x="5206396" y="-1645228"/>
                  <a:chExt cx="2119013" cy="1244967"/>
                </a:xfrm>
              </p:grpSpPr>
              <p:sp>
                <p:nvSpPr>
                  <p:cNvPr id="63" name="Freeform 5"/>
                  <p:cNvSpPr>
                    <a:spLocks noChangeAspect="1" noEditPoints="1"/>
                  </p:cNvSpPr>
                  <p:nvPr/>
                </p:nvSpPr>
                <p:spPr bwMode="auto">
                  <a:xfrm>
                    <a:off x="6690557" y="-1645228"/>
                    <a:ext cx="634852" cy="1220267"/>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bg2">
                      <a:lumMod val="75000"/>
                    </a:schemeClr>
                  </a:solidFill>
                  <a:ln>
                    <a:noFill/>
                  </a:ln>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a typeface="ＭＳ Ｐゴシック" charset="0"/>
                    </a:endParaRPr>
                  </a:p>
                </p:txBody>
              </p:sp>
              <p:pic>
                <p:nvPicPr>
                  <p:cNvPr id="64" name="Picture 63"/>
                  <p:cNvPicPr>
                    <a:picLocks noChangeAspect="1"/>
                  </p:cNvPicPr>
                  <p:nvPr/>
                </p:nvPicPr>
                <p:blipFill>
                  <a:blip r:embed="rId3"/>
                  <a:stretch>
                    <a:fillRect/>
                  </a:stretch>
                </p:blipFill>
                <p:spPr>
                  <a:xfrm>
                    <a:off x="5206396" y="-1645228"/>
                    <a:ext cx="1460260" cy="1244967"/>
                  </a:xfrm>
                  <a:prstGeom prst="rect">
                    <a:avLst/>
                  </a:prstGeom>
                </p:spPr>
              </p:pic>
              <p:pic>
                <p:nvPicPr>
                  <p:cNvPr id="65" name="Picture 64"/>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37930" t="24886" r="34042" b="21960"/>
                  <a:stretch/>
                </p:blipFill>
                <p:spPr>
                  <a:xfrm>
                    <a:off x="6842329" y="-1265818"/>
                    <a:ext cx="338493" cy="394914"/>
                  </a:xfrm>
                  <a:prstGeom prst="rect">
                    <a:avLst/>
                  </a:prstGeom>
                  <a:noFill/>
                  <a:ln>
                    <a:noFill/>
                  </a:ln>
                </p:spPr>
              </p:pic>
              <p:pic>
                <p:nvPicPr>
                  <p:cNvPr id="66" name="Picture 65"/>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37930" t="24886" r="34042" b="21960"/>
                  <a:stretch/>
                </p:blipFill>
                <p:spPr>
                  <a:xfrm>
                    <a:off x="6158969" y="-1265818"/>
                    <a:ext cx="338493" cy="394914"/>
                  </a:xfrm>
                  <a:prstGeom prst="rect">
                    <a:avLst/>
                  </a:prstGeom>
                  <a:noFill/>
                  <a:ln>
                    <a:noFill/>
                  </a:ln>
                </p:spPr>
              </p:pic>
              <p:pic>
                <p:nvPicPr>
                  <p:cNvPr id="67" name="Picture 66"/>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37930" t="24886" r="34042" b="21960"/>
                  <a:stretch/>
                </p:blipFill>
                <p:spPr>
                  <a:xfrm>
                    <a:off x="5397275" y="-1265818"/>
                    <a:ext cx="338493" cy="394914"/>
                  </a:xfrm>
                  <a:prstGeom prst="rect">
                    <a:avLst/>
                  </a:prstGeom>
                  <a:noFill/>
                  <a:ln>
                    <a:noFill/>
                  </a:ln>
                </p:spPr>
              </p:pic>
            </p:grpSp>
          </p:grpSp>
        </p:grpSp>
        <p:grpSp>
          <p:nvGrpSpPr>
            <p:cNvPr id="53" name="Group 52"/>
            <p:cNvGrpSpPr/>
            <p:nvPr/>
          </p:nvGrpSpPr>
          <p:grpSpPr>
            <a:xfrm>
              <a:off x="5457211" y="3478754"/>
              <a:ext cx="935062" cy="484847"/>
              <a:chOff x="5338516" y="3496630"/>
              <a:chExt cx="935062" cy="484847"/>
            </a:xfrm>
          </p:grpSpPr>
          <p:pic>
            <p:nvPicPr>
              <p:cNvPr id="57" name="Picture 56"/>
              <p:cNvPicPr>
                <a:picLocks noChangeAspect="1"/>
              </p:cNvPicPr>
              <p:nvPr/>
            </p:nvPicPr>
            <p:blipFill>
              <a:blip r:embed="rId6"/>
              <a:stretch>
                <a:fillRect/>
              </a:stretch>
            </p:blipFill>
            <p:spPr>
              <a:xfrm>
                <a:off x="5338516" y="3496630"/>
                <a:ext cx="935062" cy="484847"/>
              </a:xfrm>
              <a:prstGeom prst="rect">
                <a:avLst/>
              </a:prstGeom>
            </p:spPr>
          </p:pic>
          <p:pic>
            <p:nvPicPr>
              <p:cNvPr id="58" name="Picture 57"/>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37930" t="24886" r="34042" b="21960"/>
              <a:stretch/>
            </p:blipFill>
            <p:spPr>
              <a:xfrm>
                <a:off x="5682480" y="3607222"/>
                <a:ext cx="219500" cy="256087"/>
              </a:xfrm>
              <a:prstGeom prst="rect">
                <a:avLst/>
              </a:prstGeom>
              <a:noFill/>
              <a:ln>
                <a:noFill/>
              </a:ln>
            </p:spPr>
          </p:pic>
        </p:grpSp>
        <p:grpSp>
          <p:nvGrpSpPr>
            <p:cNvPr id="54" name="Group 53"/>
            <p:cNvGrpSpPr/>
            <p:nvPr/>
          </p:nvGrpSpPr>
          <p:grpSpPr>
            <a:xfrm>
              <a:off x="6407204" y="3301011"/>
              <a:ext cx="603142" cy="840333"/>
              <a:chOff x="6993567" y="2662187"/>
              <a:chExt cx="1001250" cy="1395000"/>
            </a:xfrm>
          </p:grpSpPr>
          <p:pic>
            <p:nvPicPr>
              <p:cNvPr id="55" name="Picture 54"/>
              <p:cNvPicPr>
                <a:picLocks noChangeAspect="1"/>
              </p:cNvPicPr>
              <p:nvPr/>
            </p:nvPicPr>
            <p:blipFill>
              <a:blip r:embed="rId7"/>
              <a:stretch>
                <a:fillRect/>
              </a:stretch>
            </p:blipFill>
            <p:spPr>
              <a:xfrm>
                <a:off x="6993567" y="2662187"/>
                <a:ext cx="1001250" cy="1395000"/>
              </a:xfrm>
              <a:prstGeom prst="rect">
                <a:avLst/>
              </a:prstGeom>
            </p:spPr>
          </p:pic>
          <p:pic>
            <p:nvPicPr>
              <p:cNvPr id="56" name="Picture 55"/>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37930" t="24886" r="34042" b="21960"/>
              <a:stretch/>
            </p:blipFill>
            <p:spPr>
              <a:xfrm>
                <a:off x="7384442" y="3231644"/>
                <a:ext cx="219500" cy="256087"/>
              </a:xfrm>
              <a:prstGeom prst="rect">
                <a:avLst/>
              </a:prstGeom>
              <a:noFill/>
              <a:ln>
                <a:noFill/>
              </a:ln>
            </p:spPr>
          </p:pic>
        </p:grpSp>
      </p:grpSp>
      <p:grpSp>
        <p:nvGrpSpPr>
          <p:cNvPr id="69" name="Group 68"/>
          <p:cNvGrpSpPr/>
          <p:nvPr/>
        </p:nvGrpSpPr>
        <p:grpSpPr>
          <a:xfrm>
            <a:off x="7247928" y="1761930"/>
            <a:ext cx="1753753" cy="2891844"/>
            <a:chOff x="7248074" y="1761684"/>
            <a:chExt cx="1754002" cy="2892254"/>
          </a:xfrm>
        </p:grpSpPr>
        <p:sp>
          <p:nvSpPr>
            <p:cNvPr id="71" name="Rectangle 70"/>
            <p:cNvSpPr/>
            <p:nvPr/>
          </p:nvSpPr>
          <p:spPr bwMode="auto">
            <a:xfrm>
              <a:off x="7248074" y="1761684"/>
              <a:ext cx="1754002" cy="289225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marL="0" marR="0" lvl="0" indent="0" defTabSz="932205"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rPr>
                <a:t>Single</a:t>
              </a:r>
              <a:br>
                <a:rPr kumimoji="0" lang="en-US" sz="2000" b="0" i="0" u="none" strike="noStrike" kern="0" cap="none" spc="0" normalizeH="0" baseline="0" noProof="0" dirty="0">
                  <a:ln>
                    <a:noFill/>
                  </a:ln>
                  <a:solidFill>
                    <a:srgbClr val="505050"/>
                  </a:solidFill>
                  <a:effectLst/>
                  <a:uLnTx/>
                  <a:uFillTx/>
                  <a:latin typeface="Segoe UI Light"/>
                </a:rPr>
              </a:br>
              <a:r>
                <a:rPr kumimoji="0" lang="en-US" sz="2000" b="0" i="0" u="none" strike="noStrike" kern="0" cap="none" spc="0" normalizeH="0" baseline="0" noProof="0" dirty="0">
                  <a:ln>
                    <a:noFill/>
                  </a:ln>
                  <a:solidFill>
                    <a:srgbClr val="505050"/>
                  </a:solidFill>
                  <a:effectLst/>
                  <a:uLnTx/>
                  <a:uFillTx/>
                  <a:latin typeface="Segoe UI Light"/>
                </a:rPr>
                <a:t> sign on</a:t>
              </a:r>
            </a:p>
          </p:txBody>
        </p:sp>
        <p:grpSp>
          <p:nvGrpSpPr>
            <p:cNvPr id="72" name="Group 71"/>
            <p:cNvGrpSpPr/>
            <p:nvPr/>
          </p:nvGrpSpPr>
          <p:grpSpPr>
            <a:xfrm>
              <a:off x="7538811" y="3073333"/>
              <a:ext cx="1448018" cy="600423"/>
              <a:chOff x="2870280" y="3798066"/>
              <a:chExt cx="1318293" cy="499981"/>
            </a:xfrm>
          </p:grpSpPr>
          <p:sp>
            <p:nvSpPr>
              <p:cNvPr id="74" name="Rectangle 73"/>
              <p:cNvSpPr/>
              <p:nvPr/>
            </p:nvSpPr>
            <p:spPr bwMode="auto">
              <a:xfrm>
                <a:off x="2870280" y="4093972"/>
                <a:ext cx="1070116" cy="19907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75" name="Rectangle 74"/>
              <p:cNvSpPr/>
              <p:nvPr/>
            </p:nvSpPr>
            <p:spPr bwMode="auto">
              <a:xfrm>
                <a:off x="2906688" y="4081732"/>
                <a:ext cx="1281885" cy="2163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solidFill>
                    <a:effectLst/>
                    <a:uLnTx/>
                    <a:uFillTx/>
                  </a:rPr>
                  <a:t> •••••••••••</a:t>
                </a:r>
              </a:p>
            </p:txBody>
          </p:sp>
          <p:sp>
            <p:nvSpPr>
              <p:cNvPr id="76" name="Rectangle 75"/>
              <p:cNvSpPr/>
              <p:nvPr/>
            </p:nvSpPr>
            <p:spPr bwMode="auto">
              <a:xfrm>
                <a:off x="2870280" y="3798066"/>
                <a:ext cx="1070116" cy="199074"/>
              </a:xfrm>
              <a:prstGeom prst="rect">
                <a:avLst/>
              </a:prstGeom>
              <a:solidFill>
                <a:srgbClr val="7F7F7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91423" marR="0" lvl="0" indent="0" defTabSz="932293"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rPr>
                  <a:t>Username</a:t>
                </a:r>
              </a:p>
            </p:txBody>
          </p:sp>
        </p:grpSp>
      </p:grpSp>
      <p:grpSp>
        <p:nvGrpSpPr>
          <p:cNvPr id="77" name="Group 76"/>
          <p:cNvGrpSpPr/>
          <p:nvPr/>
        </p:nvGrpSpPr>
        <p:grpSpPr>
          <a:xfrm>
            <a:off x="9476297" y="2656292"/>
            <a:ext cx="2312721" cy="1596880"/>
            <a:chOff x="9521740" y="1887431"/>
            <a:chExt cx="2313049" cy="1597107"/>
          </a:xfrm>
        </p:grpSpPr>
        <p:grpSp>
          <p:nvGrpSpPr>
            <p:cNvPr id="79" name="Group 78"/>
            <p:cNvGrpSpPr/>
            <p:nvPr/>
          </p:nvGrpSpPr>
          <p:grpSpPr>
            <a:xfrm>
              <a:off x="9521740" y="3041563"/>
              <a:ext cx="652316" cy="406532"/>
              <a:chOff x="5556947" y="2637516"/>
              <a:chExt cx="869608" cy="541950"/>
            </a:xfrm>
          </p:grpSpPr>
          <p:grpSp>
            <p:nvGrpSpPr>
              <p:cNvPr id="139" name="Group 115"/>
              <p:cNvGrpSpPr>
                <a:grpSpLocks/>
              </p:cNvGrpSpPr>
              <p:nvPr/>
            </p:nvGrpSpPr>
            <p:grpSpPr bwMode="auto">
              <a:xfrm>
                <a:off x="5556947" y="2637516"/>
                <a:ext cx="869608" cy="541950"/>
                <a:chOff x="5437366" y="1237061"/>
                <a:chExt cx="4432300" cy="2764080"/>
              </a:xfrm>
            </p:grpSpPr>
            <p:sp>
              <p:nvSpPr>
                <p:cNvPr id="141" name="Rectangle 140"/>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2" name="Oval 141"/>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3" name="Rectangle 142"/>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4" name="Oval 143"/>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140"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noFill/>
                  <a:effectLst/>
                  <a:uLnTx/>
                  <a:uFillTx/>
                  <a:ea typeface="ＭＳ Ｐゴシック" charset="0"/>
                </a:endParaRPr>
              </a:p>
            </p:txBody>
          </p:sp>
        </p:grpSp>
        <p:grpSp>
          <p:nvGrpSpPr>
            <p:cNvPr id="87" name="Group 86"/>
            <p:cNvGrpSpPr/>
            <p:nvPr/>
          </p:nvGrpSpPr>
          <p:grpSpPr>
            <a:xfrm>
              <a:off x="9871859" y="1887431"/>
              <a:ext cx="652316" cy="406532"/>
              <a:chOff x="5556947" y="2637516"/>
              <a:chExt cx="869608" cy="541950"/>
            </a:xfrm>
          </p:grpSpPr>
          <p:grpSp>
            <p:nvGrpSpPr>
              <p:cNvPr id="133" name="Group 115"/>
              <p:cNvGrpSpPr>
                <a:grpSpLocks/>
              </p:cNvGrpSpPr>
              <p:nvPr/>
            </p:nvGrpSpPr>
            <p:grpSpPr bwMode="auto">
              <a:xfrm>
                <a:off x="5556947" y="2637516"/>
                <a:ext cx="869608" cy="541950"/>
                <a:chOff x="5437366" y="1237061"/>
                <a:chExt cx="4432300" cy="2764080"/>
              </a:xfrm>
            </p:grpSpPr>
            <p:sp>
              <p:nvSpPr>
                <p:cNvPr id="135" name="Rectangle 134"/>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6" name="Oval 135"/>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7" name="Rectangle 136"/>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8" name="Oval 137"/>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134"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ea typeface="ＭＳ Ｐゴシック" charset="0"/>
                </a:endParaRPr>
              </a:p>
            </p:txBody>
          </p:sp>
        </p:grpSp>
        <p:grpSp>
          <p:nvGrpSpPr>
            <p:cNvPr id="88" name="Group 87"/>
            <p:cNvGrpSpPr/>
            <p:nvPr/>
          </p:nvGrpSpPr>
          <p:grpSpPr>
            <a:xfrm>
              <a:off x="11182473" y="2625949"/>
              <a:ext cx="652316" cy="406532"/>
              <a:chOff x="5556947" y="2637516"/>
              <a:chExt cx="869608" cy="541950"/>
            </a:xfrm>
          </p:grpSpPr>
          <p:grpSp>
            <p:nvGrpSpPr>
              <p:cNvPr id="126" name="Group 115"/>
              <p:cNvGrpSpPr>
                <a:grpSpLocks/>
              </p:cNvGrpSpPr>
              <p:nvPr/>
            </p:nvGrpSpPr>
            <p:grpSpPr bwMode="auto">
              <a:xfrm>
                <a:off x="5556947" y="2637516"/>
                <a:ext cx="869608" cy="541950"/>
                <a:chOff x="5437366" y="1237061"/>
                <a:chExt cx="4432300" cy="2764080"/>
              </a:xfrm>
            </p:grpSpPr>
            <p:sp>
              <p:nvSpPr>
                <p:cNvPr id="128" name="Rectangle 127"/>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0" name="Oval 129"/>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1" name="Rectangle 130"/>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2" name="Oval 131"/>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127"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ea typeface="ＭＳ Ｐゴシック" charset="0"/>
                </a:endParaRPr>
              </a:p>
            </p:txBody>
          </p:sp>
        </p:grpSp>
        <p:grpSp>
          <p:nvGrpSpPr>
            <p:cNvPr id="89" name="Group 88"/>
            <p:cNvGrpSpPr/>
            <p:nvPr/>
          </p:nvGrpSpPr>
          <p:grpSpPr>
            <a:xfrm>
              <a:off x="9673563" y="1959773"/>
              <a:ext cx="1746705" cy="1524765"/>
              <a:chOff x="9673563" y="1959773"/>
              <a:chExt cx="1746705" cy="1524765"/>
            </a:xfrm>
          </p:grpSpPr>
          <p:grpSp>
            <p:nvGrpSpPr>
              <p:cNvPr id="90" name="Group 89"/>
              <p:cNvGrpSpPr/>
              <p:nvPr/>
            </p:nvGrpSpPr>
            <p:grpSpPr>
              <a:xfrm>
                <a:off x="10137646" y="2215552"/>
                <a:ext cx="420672" cy="419860"/>
                <a:chOff x="12908129" y="6174892"/>
                <a:chExt cx="456988" cy="456106"/>
              </a:xfrm>
            </p:grpSpPr>
            <p:sp>
              <p:nvSpPr>
                <p:cNvPr id="122" name="Oval 12"/>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23" name="Freeform 13"/>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24" name="Freeform 14"/>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25" name="Freeform 15"/>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grpSp>
          <p:grpSp>
            <p:nvGrpSpPr>
              <p:cNvPr id="94" name="Group 93"/>
              <p:cNvGrpSpPr/>
              <p:nvPr/>
            </p:nvGrpSpPr>
            <p:grpSpPr>
              <a:xfrm>
                <a:off x="10821785" y="2860779"/>
                <a:ext cx="511793" cy="510805"/>
                <a:chOff x="12997613" y="6264976"/>
                <a:chExt cx="456988" cy="456106"/>
              </a:xfrm>
            </p:grpSpPr>
            <p:sp>
              <p:nvSpPr>
                <p:cNvPr id="118" name="Oval 12"/>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19" name="Freeform 13"/>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20" name="Freeform 14"/>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21" name="Freeform 15"/>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grpSp>
          <p:grpSp>
            <p:nvGrpSpPr>
              <p:cNvPr id="96" name="Group 95"/>
              <p:cNvGrpSpPr/>
              <p:nvPr/>
            </p:nvGrpSpPr>
            <p:grpSpPr>
              <a:xfrm>
                <a:off x="10454633" y="2215550"/>
                <a:ext cx="660034" cy="660031"/>
                <a:chOff x="13614635" y="6174652"/>
                <a:chExt cx="456987" cy="456987"/>
              </a:xfrm>
            </p:grpSpPr>
            <p:sp>
              <p:nvSpPr>
                <p:cNvPr id="113"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14"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15"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16"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17"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grpSp>
          <p:grpSp>
            <p:nvGrpSpPr>
              <p:cNvPr id="97" name="Group 7"/>
              <p:cNvGrpSpPr>
                <a:grpSpLocks/>
              </p:cNvGrpSpPr>
              <p:nvPr/>
            </p:nvGrpSpPr>
            <p:grpSpPr bwMode="auto">
              <a:xfrm>
                <a:off x="10909468" y="1959773"/>
                <a:ext cx="510800" cy="510658"/>
                <a:chOff x="5873289" y="2477014"/>
                <a:chExt cx="1305953" cy="1315159"/>
              </a:xfrm>
            </p:grpSpPr>
            <p:sp>
              <p:nvSpPr>
                <p:cNvPr id="109"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10"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11"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12"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grpSp>
          <p:grpSp>
            <p:nvGrpSpPr>
              <p:cNvPr id="98" name="Group 7"/>
              <p:cNvGrpSpPr>
                <a:grpSpLocks/>
              </p:cNvGrpSpPr>
              <p:nvPr/>
            </p:nvGrpSpPr>
            <p:grpSpPr bwMode="auto">
              <a:xfrm>
                <a:off x="10119414" y="2912481"/>
                <a:ext cx="572217" cy="572057"/>
                <a:chOff x="5873289" y="2477014"/>
                <a:chExt cx="1305953" cy="1315159"/>
              </a:xfrm>
            </p:grpSpPr>
            <p:sp>
              <p:nvSpPr>
                <p:cNvPr id="105"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06"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07"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08"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grpSp>
          <p:grpSp>
            <p:nvGrpSpPr>
              <p:cNvPr id="99" name="Group 98"/>
              <p:cNvGrpSpPr/>
              <p:nvPr/>
            </p:nvGrpSpPr>
            <p:grpSpPr>
              <a:xfrm>
                <a:off x="9673563" y="2526268"/>
                <a:ext cx="441321" cy="441319"/>
                <a:chOff x="13614635" y="6174652"/>
                <a:chExt cx="456987" cy="456987"/>
              </a:xfrm>
            </p:grpSpPr>
            <p:sp>
              <p:nvSpPr>
                <p:cNvPr id="100"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01"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02"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03"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104"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grpSp>
        </p:grpSp>
      </p:grpSp>
      <p:grpSp>
        <p:nvGrpSpPr>
          <p:cNvPr id="145" name="Group 144"/>
          <p:cNvGrpSpPr/>
          <p:nvPr/>
        </p:nvGrpSpPr>
        <p:grpSpPr>
          <a:xfrm>
            <a:off x="3546643" y="1769985"/>
            <a:ext cx="1753753" cy="2863600"/>
            <a:chOff x="3546264" y="1769740"/>
            <a:chExt cx="1754002" cy="2864006"/>
          </a:xfrm>
        </p:grpSpPr>
        <p:sp>
          <p:nvSpPr>
            <p:cNvPr id="146" name="Rectangle 145"/>
            <p:cNvSpPr/>
            <p:nvPr/>
          </p:nvSpPr>
          <p:spPr bwMode="auto">
            <a:xfrm>
              <a:off x="3546264" y="1769740"/>
              <a:ext cx="1754002" cy="286400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marL="0" marR="0" lvl="0" indent="0" defTabSz="932205"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rPr>
                <a:t>Simple connection</a:t>
              </a:r>
            </a:p>
          </p:txBody>
        </p:sp>
        <p:grpSp>
          <p:nvGrpSpPr>
            <p:cNvPr id="147" name="Group 146"/>
            <p:cNvGrpSpPr/>
            <p:nvPr/>
          </p:nvGrpSpPr>
          <p:grpSpPr>
            <a:xfrm>
              <a:off x="3823347" y="3091711"/>
              <a:ext cx="1225479" cy="1281986"/>
              <a:chOff x="3823347" y="3091711"/>
              <a:chExt cx="1225479" cy="1281986"/>
            </a:xfrm>
          </p:grpSpPr>
          <p:sp>
            <p:nvSpPr>
              <p:cNvPr id="148" name="Freeform 31"/>
              <p:cNvSpPr>
                <a:spLocks noEditPoints="1"/>
              </p:cNvSpPr>
              <p:nvPr/>
            </p:nvSpPr>
            <p:spPr bwMode="auto">
              <a:xfrm rot="900000">
                <a:off x="4042038" y="3717351"/>
                <a:ext cx="788096" cy="65634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marL="0" marR="0" lvl="0" indent="0" defTabSz="9323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nvGrpSpPr>
              <p:cNvPr id="149" name="Group 148"/>
              <p:cNvGrpSpPr/>
              <p:nvPr/>
            </p:nvGrpSpPr>
            <p:grpSpPr>
              <a:xfrm>
                <a:off x="3823347" y="3091711"/>
                <a:ext cx="1225479" cy="378265"/>
                <a:chOff x="8854342" y="3656746"/>
                <a:chExt cx="665520" cy="205424"/>
              </a:xfrm>
              <a:solidFill>
                <a:srgbClr val="7F7F7F"/>
              </a:solidFill>
            </p:grpSpPr>
            <p:sp>
              <p:nvSpPr>
                <p:cNvPr id="150" name="Freeform 131"/>
                <p:cNvSpPr>
                  <a:spLocks/>
                </p:cNvSpPr>
                <p:nvPr/>
              </p:nvSpPr>
              <p:spPr bwMode="black">
                <a:xfrm>
                  <a:off x="9220413" y="3660251"/>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bg1">
                    <a:lumMod val="65000"/>
                  </a:schemeClr>
                </a:solidFill>
                <a:ln>
                  <a:noFill/>
                </a:ln>
              </p:spPr>
              <p:txBody>
                <a:bodyPr vert="horz" wrap="square" lIns="82293" tIns="41147" rIns="82293" bIns="41147"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505050"/>
                    </a:solidFill>
                    <a:effectLst/>
                    <a:uLnTx/>
                    <a:uFillTx/>
                    <a:ea typeface="ＭＳ Ｐゴシック" charset="0"/>
                  </a:endParaRPr>
                </a:p>
              </p:txBody>
            </p:sp>
            <p:sp>
              <p:nvSpPr>
                <p:cNvPr id="151" name="Freeform 132"/>
                <p:cNvSpPr>
                  <a:spLocks/>
                </p:cNvSpPr>
                <p:nvPr/>
              </p:nvSpPr>
              <p:spPr bwMode="black">
                <a:xfrm>
                  <a:off x="8854342" y="3656746"/>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2293" tIns="41147" rIns="82293" bIns="41147"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505050"/>
                    </a:solidFill>
                    <a:effectLst/>
                    <a:uLnTx/>
                    <a:uFillTx/>
                    <a:ea typeface="ＭＳ Ｐゴシック" charset="0"/>
                  </a:endParaRPr>
                </a:p>
              </p:txBody>
            </p:sp>
          </p:grpSp>
        </p:grpSp>
      </p:grpSp>
      <p:grpSp>
        <p:nvGrpSpPr>
          <p:cNvPr id="152" name="Group 151"/>
          <p:cNvGrpSpPr/>
          <p:nvPr/>
        </p:nvGrpSpPr>
        <p:grpSpPr>
          <a:xfrm>
            <a:off x="8822415" y="4045446"/>
            <a:ext cx="3079337" cy="2459062"/>
            <a:chOff x="8822415" y="4045446"/>
            <a:chExt cx="3079337" cy="2459062"/>
          </a:xfrm>
        </p:grpSpPr>
        <p:sp>
          <p:nvSpPr>
            <p:cNvPr id="153" name="Rectangle 152"/>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marL="0" marR="0" lvl="0" indent="0" algn="ctr" defTabSz="932205"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Light"/>
                </a:rPr>
                <a:t>Cloud</a:t>
              </a:r>
            </a:p>
          </p:txBody>
        </p:sp>
        <p:grpSp>
          <p:nvGrpSpPr>
            <p:cNvPr id="154" name="Group 153"/>
            <p:cNvGrpSpPr/>
            <p:nvPr/>
          </p:nvGrpSpPr>
          <p:grpSpPr>
            <a:xfrm>
              <a:off x="8822415" y="4045446"/>
              <a:ext cx="3079337" cy="1985188"/>
              <a:chOff x="9300956" y="3223358"/>
              <a:chExt cx="2946190" cy="1899351"/>
            </a:xfrm>
          </p:grpSpPr>
          <p:grpSp>
            <p:nvGrpSpPr>
              <p:cNvPr id="155" name="Group 154"/>
              <p:cNvGrpSpPr/>
              <p:nvPr/>
            </p:nvGrpSpPr>
            <p:grpSpPr>
              <a:xfrm>
                <a:off x="10788656" y="3223358"/>
                <a:ext cx="1458490" cy="980587"/>
                <a:chOff x="10628955" y="3238085"/>
                <a:chExt cx="1458490" cy="980587"/>
              </a:xfrm>
            </p:grpSpPr>
            <p:pic>
              <p:nvPicPr>
                <p:cNvPr id="168" name="Picture 167"/>
                <p:cNvPicPr>
                  <a:picLocks noChangeAspect="1"/>
                </p:cNvPicPr>
                <p:nvPr/>
              </p:nvPicPr>
              <p:blipFill>
                <a:blip r:embed="rId8"/>
                <a:stretch>
                  <a:fillRect/>
                </a:stretch>
              </p:blipFill>
              <p:spPr>
                <a:xfrm>
                  <a:off x="10628955" y="3238085"/>
                  <a:ext cx="1458490" cy="980587"/>
                </a:xfrm>
                <a:prstGeom prst="rect">
                  <a:avLst/>
                </a:prstGeom>
              </p:spPr>
            </p:pic>
            <p:sp>
              <p:nvSpPr>
                <p:cNvPr id="169" name="TextBox 168"/>
                <p:cNvSpPr txBox="1"/>
                <p:nvPr/>
              </p:nvSpPr>
              <p:spPr>
                <a:xfrm>
                  <a:off x="10691609" y="3647935"/>
                  <a:ext cx="1333920" cy="238520"/>
                </a:xfrm>
                <a:prstGeom prst="rect">
                  <a:avLst/>
                </a:prstGeom>
              </p:spPr>
              <p:txBody>
                <a:bodyPr wrap="square" lIns="0" tIns="0" rIns="0" bIns="0" rtlCol="0">
                  <a:spAutoFit/>
                </a:bodyPr>
                <a:lstStyle/>
                <a:p>
                  <a:pPr marL="0" marR="0" lvl="0" indent="0" algn="ctr" defTabSz="913923" eaLnBrk="1" fontAlgn="base"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ＭＳ Ｐゴシック" charset="0"/>
                      <a:cs typeface="Segoe UI Light"/>
                    </a:rPr>
                    <a:t>SaaS</a:t>
                  </a:r>
                </a:p>
              </p:txBody>
            </p:sp>
          </p:grpSp>
          <p:grpSp>
            <p:nvGrpSpPr>
              <p:cNvPr id="156" name="Group 155"/>
              <p:cNvGrpSpPr/>
              <p:nvPr/>
            </p:nvGrpSpPr>
            <p:grpSpPr>
              <a:xfrm>
                <a:off x="9418029" y="3373118"/>
                <a:ext cx="1641567" cy="1112793"/>
                <a:chOff x="9408112" y="3317093"/>
                <a:chExt cx="1292341" cy="876058"/>
              </a:xfrm>
            </p:grpSpPr>
            <p:pic>
              <p:nvPicPr>
                <p:cNvPr id="163" name="Picture 162"/>
                <p:cNvPicPr>
                  <a:picLocks noChangeAspect="1"/>
                </p:cNvPicPr>
                <p:nvPr/>
              </p:nvPicPr>
              <p:blipFill>
                <a:blip r:embed="rId9"/>
                <a:stretch>
                  <a:fillRect/>
                </a:stretch>
              </p:blipFill>
              <p:spPr>
                <a:xfrm>
                  <a:off x="9408112" y="3317093"/>
                  <a:ext cx="1292341" cy="876058"/>
                </a:xfrm>
                <a:prstGeom prst="rect">
                  <a:avLst/>
                </a:prstGeom>
              </p:spPr>
            </p:pic>
            <p:sp>
              <p:nvSpPr>
                <p:cNvPr id="165" name="TextBox 164"/>
                <p:cNvSpPr txBox="1"/>
                <p:nvPr/>
              </p:nvSpPr>
              <p:spPr>
                <a:xfrm>
                  <a:off x="9442526" y="3700547"/>
                  <a:ext cx="1185112" cy="187777"/>
                </a:xfrm>
                <a:prstGeom prst="rect">
                  <a:avLst/>
                </a:prstGeom>
              </p:spPr>
              <p:txBody>
                <a:bodyPr wrap="square" lIns="0" tIns="0" rIns="0" bIns="0" rtlCol="0">
                  <a:spAutoFit/>
                </a:bodyPr>
                <a:lstStyle/>
                <a:p>
                  <a:pPr marL="0" marR="0" lvl="0" indent="0" algn="ctr" defTabSz="913923" eaLnBrk="1" fontAlgn="base"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ＭＳ Ｐゴシック" charset="0"/>
                      <a:cs typeface="Segoe UI Light"/>
                    </a:rPr>
                    <a:t>Azure</a:t>
                  </a:r>
                </a:p>
              </p:txBody>
            </p:sp>
          </p:grpSp>
          <p:grpSp>
            <p:nvGrpSpPr>
              <p:cNvPr id="157" name="Group 156"/>
              <p:cNvGrpSpPr/>
              <p:nvPr/>
            </p:nvGrpSpPr>
            <p:grpSpPr>
              <a:xfrm>
                <a:off x="10474084" y="3905483"/>
                <a:ext cx="1740922" cy="1174699"/>
                <a:chOff x="10266385" y="3762279"/>
                <a:chExt cx="1740922" cy="1174699"/>
              </a:xfrm>
            </p:grpSpPr>
            <p:pic>
              <p:nvPicPr>
                <p:cNvPr id="161" name="Picture 160"/>
                <p:cNvPicPr>
                  <a:picLocks noChangeAspect="1"/>
                </p:cNvPicPr>
                <p:nvPr/>
              </p:nvPicPr>
              <p:blipFill>
                <a:blip r:embed="rId10"/>
                <a:stretch>
                  <a:fillRect/>
                </a:stretch>
              </p:blipFill>
              <p:spPr>
                <a:xfrm>
                  <a:off x="10266385" y="3762279"/>
                  <a:ext cx="1740922" cy="1174699"/>
                </a:xfrm>
                <a:prstGeom prst="rect">
                  <a:avLst/>
                </a:prstGeom>
              </p:spPr>
            </p:pic>
            <p:sp>
              <p:nvSpPr>
                <p:cNvPr id="162" name="TextBox 161"/>
                <p:cNvSpPr txBox="1"/>
                <p:nvPr/>
              </p:nvSpPr>
              <p:spPr>
                <a:xfrm>
                  <a:off x="10405117" y="4325388"/>
                  <a:ext cx="1489586" cy="238520"/>
                </a:xfrm>
                <a:prstGeom prst="rect">
                  <a:avLst/>
                </a:prstGeom>
              </p:spPr>
              <p:txBody>
                <a:bodyPr wrap="square" lIns="0" tIns="0" rIns="0" bIns="0" rtlCol="0">
                  <a:spAutoFit/>
                </a:bodyPr>
                <a:lstStyle/>
                <a:p>
                  <a:pPr marL="0" marR="0" lvl="0" indent="0" algn="ctr" defTabSz="913923" eaLnBrk="1" fontAlgn="base"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ＭＳ Ｐゴシック" charset="0"/>
                      <a:cs typeface="Segoe UI Light"/>
                    </a:rPr>
                    <a:t>Office 365</a:t>
                  </a:r>
                </a:p>
              </p:txBody>
            </p:sp>
          </p:grpSp>
          <p:grpSp>
            <p:nvGrpSpPr>
              <p:cNvPr id="158" name="Group 157"/>
              <p:cNvGrpSpPr/>
              <p:nvPr/>
            </p:nvGrpSpPr>
            <p:grpSpPr>
              <a:xfrm>
                <a:off x="9300956" y="4146061"/>
                <a:ext cx="1452632" cy="976648"/>
                <a:chOff x="9301960" y="4339948"/>
                <a:chExt cx="1452632" cy="976648"/>
              </a:xfrm>
            </p:grpSpPr>
            <p:pic>
              <p:nvPicPr>
                <p:cNvPr id="159" name="Picture 158"/>
                <p:cNvPicPr>
                  <a:picLocks noChangeAspect="1"/>
                </p:cNvPicPr>
                <p:nvPr/>
              </p:nvPicPr>
              <p:blipFill>
                <a:blip r:embed="rId8"/>
                <a:stretch>
                  <a:fillRect/>
                </a:stretch>
              </p:blipFill>
              <p:spPr>
                <a:xfrm>
                  <a:off x="9301960" y="4339948"/>
                  <a:ext cx="1452632" cy="976648"/>
                </a:xfrm>
                <a:prstGeom prst="rect">
                  <a:avLst/>
                </a:prstGeom>
              </p:spPr>
            </p:pic>
            <p:sp>
              <p:nvSpPr>
                <p:cNvPr id="160" name="TextBox 159"/>
                <p:cNvSpPr txBox="1"/>
                <p:nvPr/>
              </p:nvSpPr>
              <p:spPr>
                <a:xfrm>
                  <a:off x="9610026" y="4769105"/>
                  <a:ext cx="836500" cy="238520"/>
                </a:xfrm>
                <a:prstGeom prst="rect">
                  <a:avLst/>
                </a:prstGeom>
              </p:spPr>
              <p:txBody>
                <a:bodyPr wrap="square" lIns="0" tIns="0" rIns="0" bIns="0" rtlCol="0">
                  <a:spAutoFit/>
                </a:bodyPr>
                <a:lstStyle/>
                <a:p>
                  <a:pPr marL="0" marR="0" lvl="0" indent="0" algn="ctr" defTabSz="913923" eaLnBrk="1" fontAlgn="base"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grpSp>
      </p:grpSp>
      <p:grpSp>
        <p:nvGrpSpPr>
          <p:cNvPr id="170" name="Group 169"/>
          <p:cNvGrpSpPr/>
          <p:nvPr/>
        </p:nvGrpSpPr>
        <p:grpSpPr>
          <a:xfrm>
            <a:off x="452147" y="2891636"/>
            <a:ext cx="3019924" cy="4013157"/>
            <a:chOff x="452147" y="2891636"/>
            <a:chExt cx="3019924" cy="4013157"/>
          </a:xfrm>
        </p:grpSpPr>
        <p:grpSp>
          <p:nvGrpSpPr>
            <p:cNvPr id="171" name="Group 170"/>
            <p:cNvGrpSpPr/>
            <p:nvPr/>
          </p:nvGrpSpPr>
          <p:grpSpPr>
            <a:xfrm>
              <a:off x="657780" y="4081871"/>
              <a:ext cx="1446550" cy="1323565"/>
              <a:chOff x="2501656" y="3425981"/>
              <a:chExt cx="1199283" cy="1097328"/>
            </a:xfrm>
          </p:grpSpPr>
          <p:grpSp>
            <p:nvGrpSpPr>
              <p:cNvPr id="218" name="Group 217"/>
              <p:cNvGrpSpPr/>
              <p:nvPr/>
            </p:nvGrpSpPr>
            <p:grpSpPr>
              <a:xfrm>
                <a:off x="2501656" y="3425981"/>
                <a:ext cx="1098104" cy="1097328"/>
                <a:chOff x="13721177" y="6333144"/>
                <a:chExt cx="776180" cy="775633"/>
              </a:xfrm>
            </p:grpSpPr>
            <p:sp>
              <p:nvSpPr>
                <p:cNvPr id="229"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230"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231"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232"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233"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grpSp>
          <p:grpSp>
            <p:nvGrpSpPr>
              <p:cNvPr id="219" name="Group 218"/>
              <p:cNvGrpSpPr/>
              <p:nvPr/>
            </p:nvGrpSpPr>
            <p:grpSpPr>
              <a:xfrm>
                <a:off x="2933524" y="3467810"/>
                <a:ext cx="511794" cy="510807"/>
                <a:chOff x="13445955" y="6796212"/>
                <a:chExt cx="456988" cy="456109"/>
              </a:xfrm>
            </p:grpSpPr>
            <p:sp>
              <p:nvSpPr>
                <p:cNvPr id="225"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226"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227"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228"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grpSp>
          <p:grpSp>
            <p:nvGrpSpPr>
              <p:cNvPr id="220" name="Group 7"/>
              <p:cNvGrpSpPr>
                <a:grpSpLocks/>
              </p:cNvGrpSpPr>
              <p:nvPr/>
            </p:nvGrpSpPr>
            <p:grpSpPr bwMode="auto">
              <a:xfrm>
                <a:off x="3304795" y="3695801"/>
                <a:ext cx="396144" cy="396143"/>
                <a:chOff x="7857929" y="4717012"/>
                <a:chExt cx="1304516" cy="1314073"/>
              </a:xfrm>
            </p:grpSpPr>
            <p:sp>
              <p:nvSpPr>
                <p:cNvPr id="221" name="Freeform 16"/>
                <p:cNvSpPr>
                  <a:spLocks/>
                </p:cNvSpPr>
                <p:nvPr/>
              </p:nvSpPr>
              <p:spPr bwMode="auto">
                <a:xfrm>
                  <a:off x="7857929" y="4717012"/>
                  <a:ext cx="1304516" cy="1314073"/>
                </a:xfrm>
                <a:prstGeom prst="ellipse">
                  <a:avLst/>
                </a:prstGeom>
                <a:solidFill>
                  <a:schemeClr val="accent4">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222"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223"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sp>
              <p:nvSpPr>
                <p:cNvPr id="224" name="Freeform 21"/>
                <p:cNvSpPr>
                  <a:spLocks/>
                </p:cNvSpPr>
                <p:nvPr/>
              </p:nvSpPr>
              <p:spPr bwMode="auto">
                <a:xfrm>
                  <a:off x="8163611" y="4907213"/>
                  <a:ext cx="697588"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a typeface="ＭＳ Ｐゴシック" charset="0"/>
                  </a:endParaRPr>
                </a:p>
              </p:txBody>
            </p:sp>
          </p:grpSp>
        </p:grpSp>
        <p:grpSp>
          <p:nvGrpSpPr>
            <p:cNvPr id="172" name="Group 171"/>
            <p:cNvGrpSpPr/>
            <p:nvPr/>
          </p:nvGrpSpPr>
          <p:grpSpPr>
            <a:xfrm>
              <a:off x="452147" y="2891636"/>
              <a:ext cx="3019924" cy="1258353"/>
              <a:chOff x="452147" y="2891636"/>
              <a:chExt cx="3019924" cy="1258353"/>
            </a:xfrm>
          </p:grpSpPr>
          <p:grpSp>
            <p:nvGrpSpPr>
              <p:cNvPr id="213" name="Group 212"/>
              <p:cNvGrpSpPr/>
              <p:nvPr/>
            </p:nvGrpSpPr>
            <p:grpSpPr>
              <a:xfrm>
                <a:off x="1027539" y="2964450"/>
                <a:ext cx="2444532" cy="1185539"/>
                <a:chOff x="1026802" y="2964358"/>
                <a:chExt cx="2444879" cy="1185707"/>
              </a:xfrm>
            </p:grpSpPr>
            <p:sp>
              <p:nvSpPr>
                <p:cNvPr id="216" name="Rectangle 215"/>
                <p:cNvSpPr/>
                <p:nvPr/>
              </p:nvSpPr>
              <p:spPr bwMode="auto">
                <a:xfrm>
                  <a:off x="1026802" y="3691328"/>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defTabSz="913923"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a:p>
                  <a:pPr marL="0" marR="0" lvl="0" indent="0" defTabSz="913923"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a:p>
                  <a:pPr marL="0" marR="0" lvl="0" indent="0" defTabSz="913923"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0" normalizeH="0" baseline="0" noProof="0" dirty="0">
                      <a:ln>
                        <a:noFill/>
                      </a:ln>
                      <a:solidFill>
                        <a:schemeClr val="tx1"/>
                      </a:solidFill>
                      <a:effectLst/>
                      <a:uLnTx/>
                      <a:uFillTx/>
                    </a:rPr>
                    <a:t>Other </a:t>
                  </a:r>
                  <a:br>
                    <a:rPr kumimoji="0" lang="en-US" sz="1399" b="0" i="0" u="none" strike="noStrike" kern="0" cap="none" spc="0" normalizeH="0" baseline="0" noProof="0" dirty="0">
                      <a:ln>
                        <a:noFill/>
                      </a:ln>
                      <a:solidFill>
                        <a:schemeClr val="tx1"/>
                      </a:solidFill>
                      <a:effectLst/>
                      <a:uLnTx/>
                      <a:uFillTx/>
                    </a:rPr>
                  </a:br>
                  <a:r>
                    <a:rPr kumimoji="0" lang="en-US" sz="1399" b="0" i="0" u="none" strike="noStrike" kern="0" cap="none" spc="0" normalizeH="0" baseline="0" noProof="0" dirty="0">
                      <a:ln>
                        <a:noFill/>
                      </a:ln>
                      <a:solidFill>
                        <a:schemeClr val="tx1"/>
                      </a:solidFill>
                      <a:effectLst/>
                      <a:uLnTx/>
                      <a:uFillTx/>
                    </a:rPr>
                    <a:t>Directories</a:t>
                  </a:r>
                </a:p>
              </p:txBody>
            </p:sp>
            <p:sp>
              <p:nvSpPr>
                <p:cNvPr id="217" name="Rectangle 216"/>
                <p:cNvSpPr/>
                <p:nvPr/>
              </p:nvSpPr>
              <p:spPr>
                <a:xfrm>
                  <a:off x="1194501" y="2964358"/>
                  <a:ext cx="1698924" cy="395313"/>
                </a:xfrm>
                <a:prstGeom prst="rect">
                  <a:avLst/>
                </a:prstGeom>
                <a:ln>
                  <a:noFill/>
                </a:ln>
              </p:spPr>
              <p:txBody>
                <a:bodyPr wrap="square" lIns="0" tIns="0" rIns="0" bIns="0" anchor="ctr">
                  <a:spAutoFit/>
                </a:bodyPr>
                <a:lstStyle/>
                <a:p>
                  <a:pPr marL="0" marR="0" lvl="0" indent="0" defTabSz="913923"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0" normalizeH="0" baseline="0" noProof="0" dirty="0">
                      <a:ln>
                        <a:noFill/>
                      </a:ln>
                      <a:solidFill>
                        <a:srgbClr val="FFFFFF"/>
                      </a:solidFill>
                      <a:effectLst/>
                      <a:uLnTx/>
                      <a:uFillTx/>
                      <a:ea typeface="ＭＳ Ｐゴシック" charset="0"/>
                    </a:rPr>
                    <a:t>Windows Server</a:t>
                  </a:r>
                </a:p>
                <a:p>
                  <a:pPr marL="0" marR="0" lvl="0" indent="0" defTabSz="913923"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0" normalizeH="0" baseline="0" noProof="0" dirty="0">
                      <a:ln>
                        <a:noFill/>
                      </a:ln>
                      <a:solidFill>
                        <a:srgbClr val="FFFFFF"/>
                      </a:solidFill>
                      <a:effectLst/>
                      <a:uLnTx/>
                      <a:uFillTx/>
                      <a:ea typeface="ＭＳ Ｐゴシック" charset="0"/>
                    </a:rPr>
                    <a:t>Active Directory</a:t>
                  </a:r>
                </a:p>
              </p:txBody>
            </p:sp>
          </p:grpSp>
          <p:pic>
            <p:nvPicPr>
              <p:cNvPr id="214" name="Picture 213"/>
              <p:cNvPicPr>
                <a:picLocks noChangeAspect="1"/>
              </p:cNvPicPr>
              <p:nvPr/>
            </p:nvPicPr>
            <p:blipFill>
              <a:blip r:embed="rId11"/>
              <a:stretch>
                <a:fillRect/>
              </a:stretch>
            </p:blipFill>
            <p:spPr>
              <a:xfrm>
                <a:off x="452147" y="2891636"/>
                <a:ext cx="690146" cy="456857"/>
              </a:xfrm>
              <a:prstGeom prst="rect">
                <a:avLst/>
              </a:prstGeom>
            </p:spPr>
          </p:pic>
          <p:pic>
            <p:nvPicPr>
              <p:cNvPr id="215" name="Picture 214"/>
              <p:cNvPicPr>
                <a:picLocks noChangeAspect="1"/>
              </p:cNvPicPr>
              <p:nvPr/>
            </p:nvPicPr>
            <p:blipFill>
              <a:blip r:embed="rId12"/>
              <a:stretch>
                <a:fillRect/>
              </a:stretch>
            </p:blipFill>
            <p:spPr>
              <a:xfrm>
                <a:off x="606183" y="3581552"/>
                <a:ext cx="366507" cy="513929"/>
              </a:xfrm>
              <a:prstGeom prst="rect">
                <a:avLst/>
              </a:prstGeom>
            </p:spPr>
          </p:pic>
        </p:grpSp>
        <p:grpSp>
          <p:nvGrpSpPr>
            <p:cNvPr id="173" name="Group 172"/>
            <p:cNvGrpSpPr/>
            <p:nvPr/>
          </p:nvGrpSpPr>
          <p:grpSpPr>
            <a:xfrm>
              <a:off x="1341864" y="4194317"/>
              <a:ext cx="1701865" cy="2710476"/>
              <a:chOff x="1341864" y="4194317"/>
              <a:chExt cx="1701865" cy="2710476"/>
            </a:xfrm>
          </p:grpSpPr>
          <p:grpSp>
            <p:nvGrpSpPr>
              <p:cNvPr id="174" name="Group 173"/>
              <p:cNvGrpSpPr/>
              <p:nvPr/>
            </p:nvGrpSpPr>
            <p:grpSpPr>
              <a:xfrm>
                <a:off x="1638076" y="4194317"/>
                <a:ext cx="1286469" cy="1827789"/>
                <a:chOff x="4410437" y="5171160"/>
                <a:chExt cx="871461" cy="1238332"/>
              </a:xfrm>
            </p:grpSpPr>
            <p:sp>
              <p:nvSpPr>
                <p:cNvPr id="176"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77" name="Rectangle 14"/>
                <p:cNvSpPr>
                  <a:spLocks noChangeArrowheads="1"/>
                </p:cNvSpPr>
                <p:nvPr/>
              </p:nvSpPr>
              <p:spPr bwMode="auto">
                <a:xfrm>
                  <a:off x="4741878" y="5239734"/>
                  <a:ext cx="540020" cy="1169758"/>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78"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79"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80"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81"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83"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84"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85"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86"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87"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88"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89"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91"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92"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93"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94"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chemeClr val="bg2">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95"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96"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97"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98"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199"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00"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01"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02"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03"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04"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05"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06" name="Rectangle 41"/>
                <p:cNvSpPr>
                  <a:spLocks noChangeArrowheads="1"/>
                </p:cNvSpPr>
                <p:nvPr/>
              </p:nvSpPr>
              <p:spPr bwMode="auto">
                <a:xfrm>
                  <a:off x="4410437" y="5735181"/>
                  <a:ext cx="540020" cy="674311"/>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07"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08"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09"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10"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11"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212"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1596"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sp>
            <p:nvSpPr>
              <p:cNvPr id="175" name="Rectangle 174"/>
              <p:cNvSpPr/>
              <p:nvPr/>
            </p:nvSpPr>
            <p:spPr bwMode="auto">
              <a:xfrm>
                <a:off x="1341864" y="5915020"/>
                <a:ext cx="1701865" cy="9897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marL="0" marR="0" lvl="0" indent="0" algn="ctr" defTabSz="932205"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Light"/>
                  </a:rPr>
                  <a:t>On-premises</a:t>
                </a:r>
              </a:p>
            </p:txBody>
          </p:sp>
        </p:grpSp>
      </p:grpSp>
      <p:grpSp>
        <p:nvGrpSpPr>
          <p:cNvPr id="234" name="Group 233"/>
          <p:cNvGrpSpPr/>
          <p:nvPr/>
        </p:nvGrpSpPr>
        <p:grpSpPr>
          <a:xfrm>
            <a:off x="3980707" y="4224074"/>
            <a:ext cx="4570497" cy="2141224"/>
            <a:chOff x="3980707" y="4224074"/>
            <a:chExt cx="4570497" cy="2141224"/>
          </a:xfrm>
        </p:grpSpPr>
        <p:grpSp>
          <p:nvGrpSpPr>
            <p:cNvPr id="235" name="Group 234"/>
            <p:cNvGrpSpPr/>
            <p:nvPr/>
          </p:nvGrpSpPr>
          <p:grpSpPr>
            <a:xfrm>
              <a:off x="5079169" y="4224074"/>
              <a:ext cx="2338242" cy="1671108"/>
              <a:chOff x="5084066" y="4224074"/>
              <a:chExt cx="2338242" cy="1671108"/>
            </a:xfrm>
          </p:grpSpPr>
          <p:grpSp>
            <p:nvGrpSpPr>
              <p:cNvPr id="237" name="Group 236"/>
              <p:cNvGrpSpPr/>
              <p:nvPr/>
            </p:nvGrpSpPr>
            <p:grpSpPr>
              <a:xfrm>
                <a:off x="5084066" y="4224074"/>
                <a:ext cx="2338242" cy="1671108"/>
                <a:chOff x="2658482" y="4224074"/>
                <a:chExt cx="2338242" cy="1671108"/>
              </a:xfrm>
            </p:grpSpPr>
            <p:grpSp>
              <p:nvGrpSpPr>
                <p:cNvPr id="239" name="Group 238"/>
                <p:cNvGrpSpPr/>
                <p:nvPr/>
              </p:nvGrpSpPr>
              <p:grpSpPr>
                <a:xfrm>
                  <a:off x="2658482" y="4224074"/>
                  <a:ext cx="2338242" cy="1671108"/>
                  <a:chOff x="2658482" y="4224074"/>
                  <a:chExt cx="2338242" cy="1671108"/>
                </a:xfrm>
              </p:grpSpPr>
              <p:pic>
                <p:nvPicPr>
                  <p:cNvPr id="241" name="Picture 240"/>
                  <p:cNvPicPr>
                    <a:picLocks noChangeAspect="1"/>
                  </p:cNvPicPr>
                  <p:nvPr/>
                </p:nvPicPr>
                <p:blipFill>
                  <a:blip r:embed="rId13"/>
                  <a:stretch>
                    <a:fillRect/>
                  </a:stretch>
                </p:blipFill>
                <p:spPr>
                  <a:xfrm>
                    <a:off x="2658482" y="4315745"/>
                    <a:ext cx="2338242" cy="1579437"/>
                  </a:xfrm>
                  <a:prstGeom prst="rect">
                    <a:avLst/>
                  </a:prstGeom>
                </p:spPr>
              </p:pic>
              <p:sp>
                <p:nvSpPr>
                  <p:cNvPr id="242" name="Oval 241"/>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240" name="Freeform 239"/>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3250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a typeface="ＭＳ Ｐゴシック" charset="0"/>
                  </a:endParaRPr>
                </a:p>
              </p:txBody>
            </p:sp>
          </p:grpSp>
          <p:pic>
            <p:nvPicPr>
              <p:cNvPr id="238" name="Picture 237"/>
              <p:cNvPicPr>
                <a:picLocks noChangeAspect="1"/>
              </p:cNvPicPr>
              <p:nvPr/>
            </p:nvPicPr>
            <p:blipFill>
              <a:blip r:embed="rId14"/>
              <a:stretch>
                <a:fillRect/>
              </a:stretch>
            </p:blipFill>
            <p:spPr>
              <a:xfrm>
                <a:off x="5836281" y="4743137"/>
                <a:ext cx="869145" cy="869145"/>
              </a:xfrm>
              <a:prstGeom prst="rect">
                <a:avLst/>
              </a:prstGeom>
            </p:spPr>
          </p:pic>
        </p:grpSp>
        <p:sp>
          <p:nvSpPr>
            <p:cNvPr id="236" name="TextBox 235"/>
            <p:cNvSpPr txBox="1"/>
            <p:nvPr/>
          </p:nvSpPr>
          <p:spPr>
            <a:xfrm>
              <a:off x="3980707" y="6088299"/>
              <a:ext cx="4570497" cy="276999"/>
            </a:xfrm>
            <a:prstGeom prst="rect">
              <a:avLst/>
            </a:prstGeom>
          </p:spPr>
          <p:txBody>
            <a:bodyPr wrap="square" lIns="0" tIns="0" rIns="0" bIns="0" rtlCol="0">
              <a:spAutoFit/>
            </a:bodyPr>
            <a:lstStyle/>
            <a:p>
              <a:pPr marL="0" marR="0" lvl="0" indent="0" algn="ctr" defTabSz="913923" eaLnBrk="1" fontAlgn="base" latinLnBrk="0" hangingPunct="1">
                <a:lnSpc>
                  <a:spcPct val="90000"/>
                </a:lnSpc>
                <a:spcBef>
                  <a:spcPct val="0"/>
                </a:spcBef>
                <a:spcAft>
                  <a:spcPct val="0"/>
                </a:spcAft>
                <a:buClrTx/>
                <a:buSzPct val="8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Active Directory</a:t>
              </a:r>
            </a:p>
          </p:txBody>
        </p:sp>
      </p:grpSp>
      <p:cxnSp>
        <p:nvCxnSpPr>
          <p:cNvPr id="243" name="Straight Arrow Connector 242"/>
          <p:cNvCxnSpPr/>
          <p:nvPr/>
        </p:nvCxnSpPr>
        <p:spPr>
          <a:xfrm flipH="1">
            <a:off x="3043729" y="5222839"/>
            <a:ext cx="2005264" cy="0"/>
          </a:xfrm>
          <a:prstGeom prst="straightConnector1">
            <a:avLst/>
          </a:prstGeom>
          <a:ln w="31750" cap="rnd">
            <a:solidFill>
              <a:schemeClr val="tx1"/>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p:nvPr/>
        </p:nvCxnSpPr>
        <p:spPr>
          <a:xfrm flipH="1">
            <a:off x="7525021" y="5326935"/>
            <a:ext cx="1390447" cy="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a:off x="7490896" y="5092182"/>
            <a:ext cx="1319401" cy="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08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10" presetClass="entr" presetSubtype="0" fill="hold" nodeType="withEffect">
                                  <p:stCondLst>
                                    <p:cond delay="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500"/>
                                        <p:tgtEl>
                                          <p:spTgt spid="1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4"/>
                                        </p:tgtEl>
                                        <p:attrNameLst>
                                          <p:attrName>style.visibility</p:attrName>
                                        </p:attrNameLst>
                                      </p:cBhvr>
                                      <p:to>
                                        <p:strVal val="visible"/>
                                      </p:to>
                                    </p:set>
                                    <p:animEffect transition="in" filter="fade">
                                      <p:cBhvr>
                                        <p:cTn id="20" dur="500"/>
                                        <p:tgtEl>
                                          <p:spTgt spid="2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fade">
                                      <p:cBhvr>
                                        <p:cTn id="25" dur="500"/>
                                        <p:tgtEl>
                                          <p:spTgt spid="145"/>
                                        </p:tgtEl>
                                      </p:cBhvr>
                                    </p:animEffect>
                                  </p:childTnLst>
                                </p:cTn>
                              </p:par>
                              <p:par>
                                <p:cTn id="26" presetID="22" presetClass="entr" presetSubtype="8" fill="hold" nodeType="with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in" filter="wipe(left)">
                                      <p:cBhvr>
                                        <p:cTn id="28" dur="500"/>
                                        <p:tgtEl>
                                          <p:spTgt spid="24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245"/>
                                        </p:tgtEl>
                                        <p:attrNameLst>
                                          <p:attrName>style.visibility</p:attrName>
                                        </p:attrNameLst>
                                      </p:cBhvr>
                                      <p:to>
                                        <p:strVal val="visible"/>
                                      </p:to>
                                    </p:set>
                                    <p:animEffect transition="in" filter="barn(outVertical)">
                                      <p:cBhvr>
                                        <p:cTn id="33" dur="500"/>
                                        <p:tgtEl>
                                          <p:spTgt spid="245"/>
                                        </p:tgtEl>
                                      </p:cBhvr>
                                    </p:animEffect>
                                  </p:childTnLst>
                                </p:cTn>
                              </p:par>
                              <p:par>
                                <p:cTn id="34" presetID="16" presetClass="entr" presetSubtype="37" fill="hold" nodeType="withEffect">
                                  <p:stCondLst>
                                    <p:cond delay="0"/>
                                  </p:stCondLst>
                                  <p:childTnLst>
                                    <p:set>
                                      <p:cBhvr>
                                        <p:cTn id="35" dur="1" fill="hold">
                                          <p:stCondLst>
                                            <p:cond delay="0"/>
                                          </p:stCondLst>
                                        </p:cTn>
                                        <p:tgtEl>
                                          <p:spTgt spid="244"/>
                                        </p:tgtEl>
                                        <p:attrNameLst>
                                          <p:attrName>style.visibility</p:attrName>
                                        </p:attrNameLst>
                                      </p:cBhvr>
                                      <p:to>
                                        <p:strVal val="visible"/>
                                      </p:to>
                                    </p:set>
                                    <p:animEffect transition="in" filter="barn(outVertical)">
                                      <p:cBhvr>
                                        <p:cTn id="36" dur="500"/>
                                        <p:tgtEl>
                                          <p:spTgt spid="244"/>
                                        </p:tgtEl>
                                      </p:cBhvr>
                                    </p:animEffect>
                                  </p:childTnLst>
                                </p:cTn>
                              </p:par>
                              <p:par>
                                <p:cTn id="37" presetID="10"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3181" y="611398"/>
            <a:ext cx="11313278" cy="1147102"/>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endParaRPr kumimoji="0" lang="en-US" sz="9000" b="0" i="0" u="none" strike="noStrike" kern="1200" cap="none" spc="-100" normalizeH="0" baseline="0" noProof="0" dirty="0">
              <a:ln w="3175">
                <a:noFill/>
              </a:ln>
              <a:gradFill>
                <a:gsLst>
                  <a:gs pos="96667">
                    <a:srgbClr val="FFFFFF"/>
                  </a:gs>
                  <a:gs pos="90000">
                    <a:srgbClr val="FFFFFF"/>
                  </a:gs>
                </a:gsLst>
                <a:lin ang="5400000" scaled="0"/>
              </a:gradFill>
              <a:effectLst/>
              <a:uLnTx/>
              <a:uFillTx/>
              <a:latin typeface="Segoe UI Light"/>
              <a:ea typeface="+mn-ea"/>
              <a:cs typeface="Segoe UI" pitchFamily="34" charset="0"/>
            </a:endParaRPr>
          </a:p>
        </p:txBody>
      </p:sp>
      <p:sp>
        <p:nvSpPr>
          <p:cNvPr id="2" name="Title 1"/>
          <p:cNvSpPr>
            <a:spLocks noGrp="1"/>
          </p:cNvSpPr>
          <p:nvPr>
            <p:ph type="title"/>
          </p:nvPr>
        </p:nvSpPr>
        <p:spPr>
          <a:xfrm>
            <a:off x="274638" y="2125662"/>
            <a:ext cx="11887200" cy="1181862"/>
          </a:xfrm>
        </p:spPr>
        <p:txBody>
          <a:bodyPr/>
          <a:lstStyle/>
          <a:p>
            <a:r>
              <a:rPr lang="en-US" dirty="0"/>
              <a:t>Azure AD Join</a:t>
            </a:r>
          </a:p>
        </p:txBody>
      </p:sp>
    </p:spTree>
    <p:extLst>
      <p:ext uri="{BB962C8B-B14F-4D97-AF65-F5344CB8AC3E}">
        <p14:creationId xmlns:p14="http://schemas.microsoft.com/office/powerpoint/2010/main" val="63833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647034" y="1337023"/>
            <a:ext cx="5225924" cy="1638258"/>
            <a:chOff x="5079169" y="4224074"/>
            <a:chExt cx="5330714" cy="1671108"/>
          </a:xfrm>
        </p:grpSpPr>
        <p:grpSp>
          <p:nvGrpSpPr>
            <p:cNvPr id="3" name="Group 2"/>
            <p:cNvGrpSpPr/>
            <p:nvPr/>
          </p:nvGrpSpPr>
          <p:grpSpPr>
            <a:xfrm>
              <a:off x="5079169" y="4224074"/>
              <a:ext cx="2338242" cy="1671108"/>
              <a:chOff x="5084066" y="4224074"/>
              <a:chExt cx="2338242" cy="1671108"/>
            </a:xfrm>
          </p:grpSpPr>
          <p:grpSp>
            <p:nvGrpSpPr>
              <p:cNvPr id="5" name="Group 4"/>
              <p:cNvGrpSpPr/>
              <p:nvPr/>
            </p:nvGrpSpPr>
            <p:grpSpPr>
              <a:xfrm>
                <a:off x="5084066" y="4224074"/>
                <a:ext cx="2338242" cy="1671108"/>
                <a:chOff x="2658482" y="4224074"/>
                <a:chExt cx="2338242" cy="1671108"/>
              </a:xfrm>
            </p:grpSpPr>
            <p:grpSp>
              <p:nvGrpSpPr>
                <p:cNvPr id="7" name="Group 6"/>
                <p:cNvGrpSpPr/>
                <p:nvPr/>
              </p:nvGrpSpPr>
              <p:grpSpPr>
                <a:xfrm>
                  <a:off x="2658482" y="4224074"/>
                  <a:ext cx="2338242" cy="1671108"/>
                  <a:chOff x="2658482" y="4224074"/>
                  <a:chExt cx="2338242" cy="1671108"/>
                </a:xfrm>
              </p:grpSpPr>
              <p:pic>
                <p:nvPicPr>
                  <p:cNvPr id="9" name="Picture 8"/>
                  <p:cNvPicPr>
                    <a:picLocks noChangeAspect="1"/>
                  </p:cNvPicPr>
                  <p:nvPr/>
                </p:nvPicPr>
                <p:blipFill>
                  <a:blip r:embed="rId3"/>
                  <a:stretch>
                    <a:fillRect/>
                  </a:stretch>
                </p:blipFill>
                <p:spPr>
                  <a:xfrm>
                    <a:off x="2658482" y="4315745"/>
                    <a:ext cx="2338242" cy="1579437"/>
                  </a:xfrm>
                  <a:prstGeom prst="rect">
                    <a:avLst/>
                  </a:prstGeom>
                </p:spPr>
              </p:pic>
              <p:sp>
                <p:nvSpPr>
                  <p:cNvPr id="10" name="Oval 9"/>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8" name="Freeform 7"/>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a typeface="ＭＳ Ｐゴシック" charset="0"/>
                  </a:endParaRPr>
                </a:p>
              </p:txBody>
            </p:sp>
          </p:grpSp>
          <p:pic>
            <p:nvPicPr>
              <p:cNvPr id="6" name="Picture 5"/>
              <p:cNvPicPr>
                <a:picLocks noChangeAspect="1"/>
              </p:cNvPicPr>
              <p:nvPr/>
            </p:nvPicPr>
            <p:blipFill>
              <a:blip r:embed="rId4"/>
              <a:stretch>
                <a:fillRect/>
              </a:stretch>
            </p:blipFill>
            <p:spPr>
              <a:xfrm>
                <a:off x="5836281" y="4743137"/>
                <a:ext cx="869145" cy="869145"/>
              </a:xfrm>
              <a:prstGeom prst="rect">
                <a:avLst/>
              </a:prstGeom>
            </p:spPr>
          </p:pic>
        </p:grpSp>
        <p:sp>
          <p:nvSpPr>
            <p:cNvPr id="4" name="TextBox 3"/>
            <p:cNvSpPr txBox="1"/>
            <p:nvPr/>
          </p:nvSpPr>
          <p:spPr>
            <a:xfrm>
              <a:off x="7539746" y="4870578"/>
              <a:ext cx="2870137" cy="553987"/>
            </a:xfrm>
            <a:prstGeom prst="rect">
              <a:avLst/>
            </a:prstGeom>
          </p:spPr>
          <p:txBody>
            <a:bodyPr wrap="square" lIns="0" tIns="0" rIns="0" bIns="0" rtlCol="0">
              <a:spAutoFit/>
            </a:bodyPr>
            <a:lstStyle/>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t>
              </a:r>
            </a:p>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Active Directory</a:t>
              </a:r>
            </a:p>
          </p:txBody>
        </p:sp>
      </p:gr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a:off x="423126" y="1337022"/>
            <a:ext cx="3913807" cy="892453"/>
            <a:chOff x="423126" y="1337022"/>
            <a:chExt cx="3913807" cy="892453"/>
          </a:xfrm>
        </p:grpSpPr>
        <p:pic>
          <p:nvPicPr>
            <p:cNvPr id="77" name="Picture 76"/>
            <p:cNvPicPr>
              <a:picLocks noChangeAspect="1"/>
            </p:cNvPicPr>
            <p:nvPr/>
          </p:nvPicPr>
          <p:blipFill>
            <a:blip r:embed="rId5"/>
            <a:stretch>
              <a:fillRect/>
            </a:stretch>
          </p:blipFill>
          <p:spPr>
            <a:xfrm>
              <a:off x="2809752" y="1337022"/>
              <a:ext cx="1527181" cy="864063"/>
            </a:xfrm>
            <a:prstGeom prst="rect">
              <a:avLst/>
            </a:prstGeom>
          </p:spPr>
        </p:pic>
        <p:grpSp>
          <p:nvGrpSpPr>
            <p:cNvPr id="78" name="Group 77"/>
            <p:cNvGrpSpPr/>
            <p:nvPr/>
          </p:nvGrpSpPr>
          <p:grpSpPr>
            <a:xfrm>
              <a:off x="3409925" y="1578387"/>
              <a:ext cx="534988" cy="534988"/>
              <a:chOff x="4872039" y="674361"/>
              <a:chExt cx="534988" cy="534988"/>
            </a:xfrm>
          </p:grpSpPr>
          <p:sp>
            <p:nvSpPr>
              <p:cNvPr id="80"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81"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79" name="TextBox 78"/>
            <p:cNvSpPr txBox="1"/>
            <p:nvPr/>
          </p:nvSpPr>
          <p:spPr>
            <a:xfrm>
              <a:off x="423126" y="1414828"/>
              <a:ext cx="2284009" cy="814647"/>
            </a:xfrm>
            <a:prstGeom prst="rect">
              <a:avLst/>
            </a:prstGeom>
          </p:spPr>
          <p:txBody>
            <a:bodyPr wrap="square" lIns="0" tIns="0" rIns="0" bIns="0" rtlCol="0">
              <a:spAutoFit/>
            </a:bodyPr>
            <a:lstStyle/>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Azure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Device Registration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Service</a:t>
              </a:r>
            </a:p>
          </p:txBody>
        </p:sp>
      </p:grpSp>
      <p:grpSp>
        <p:nvGrpSpPr>
          <p:cNvPr id="72" name="Group 71"/>
          <p:cNvGrpSpPr/>
          <p:nvPr/>
        </p:nvGrpSpPr>
        <p:grpSpPr>
          <a:xfrm>
            <a:off x="7586094" y="3579073"/>
            <a:ext cx="1895406" cy="1274338"/>
            <a:chOff x="7508894" y="4145334"/>
            <a:chExt cx="2628527" cy="1767237"/>
          </a:xfrm>
        </p:grpSpPr>
        <p:pic>
          <p:nvPicPr>
            <p:cNvPr id="73" name="Picture 72"/>
            <p:cNvPicPr>
              <a:picLocks noChangeAspect="1"/>
            </p:cNvPicPr>
            <p:nvPr/>
          </p:nvPicPr>
          <p:blipFill>
            <a:blip r:embed="rId6"/>
            <a:stretch>
              <a:fillRect/>
            </a:stretch>
          </p:blipFill>
          <p:spPr>
            <a:xfrm>
              <a:off x="7508894" y="4145334"/>
              <a:ext cx="2628527" cy="1767237"/>
            </a:xfrm>
            <a:prstGeom prst="rect">
              <a:avLst/>
            </a:prstGeom>
          </p:spPr>
        </p:pic>
        <p:sp>
          <p:nvSpPr>
            <p:cNvPr id="74" name="TextBox 73"/>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77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spTree>
    <p:extLst>
      <p:ext uri="{BB962C8B-B14F-4D97-AF65-F5344CB8AC3E}">
        <p14:creationId xmlns:p14="http://schemas.microsoft.com/office/powerpoint/2010/main" val="33972897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14456206">
            <a:off x="4662183" y="1667896"/>
            <a:ext cx="351287" cy="4310632"/>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NZ"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2" name="Group 1"/>
          <p:cNvGrpSpPr/>
          <p:nvPr/>
        </p:nvGrpSpPr>
        <p:grpSpPr>
          <a:xfrm>
            <a:off x="6647034" y="1337023"/>
            <a:ext cx="5225924" cy="1638258"/>
            <a:chOff x="5079169" y="4224074"/>
            <a:chExt cx="5330714" cy="1671108"/>
          </a:xfrm>
        </p:grpSpPr>
        <p:grpSp>
          <p:nvGrpSpPr>
            <p:cNvPr id="3" name="Group 2"/>
            <p:cNvGrpSpPr/>
            <p:nvPr/>
          </p:nvGrpSpPr>
          <p:grpSpPr>
            <a:xfrm>
              <a:off x="5079169" y="4224074"/>
              <a:ext cx="2338242" cy="1671108"/>
              <a:chOff x="5084066" y="4224074"/>
              <a:chExt cx="2338242" cy="1671108"/>
            </a:xfrm>
          </p:grpSpPr>
          <p:grpSp>
            <p:nvGrpSpPr>
              <p:cNvPr id="5" name="Group 4"/>
              <p:cNvGrpSpPr/>
              <p:nvPr/>
            </p:nvGrpSpPr>
            <p:grpSpPr>
              <a:xfrm>
                <a:off x="5084066" y="4224074"/>
                <a:ext cx="2338242" cy="1671108"/>
                <a:chOff x="2658482" y="4224074"/>
                <a:chExt cx="2338242" cy="1671108"/>
              </a:xfrm>
            </p:grpSpPr>
            <p:grpSp>
              <p:nvGrpSpPr>
                <p:cNvPr id="7" name="Group 6"/>
                <p:cNvGrpSpPr/>
                <p:nvPr/>
              </p:nvGrpSpPr>
              <p:grpSpPr>
                <a:xfrm>
                  <a:off x="2658482" y="4224074"/>
                  <a:ext cx="2338242" cy="1671108"/>
                  <a:chOff x="2658482" y="4224074"/>
                  <a:chExt cx="2338242" cy="1671108"/>
                </a:xfrm>
              </p:grpSpPr>
              <p:pic>
                <p:nvPicPr>
                  <p:cNvPr id="9" name="Picture 8"/>
                  <p:cNvPicPr>
                    <a:picLocks noChangeAspect="1"/>
                  </p:cNvPicPr>
                  <p:nvPr/>
                </p:nvPicPr>
                <p:blipFill>
                  <a:blip r:embed="rId3"/>
                  <a:stretch>
                    <a:fillRect/>
                  </a:stretch>
                </p:blipFill>
                <p:spPr>
                  <a:xfrm>
                    <a:off x="2658482" y="4315745"/>
                    <a:ext cx="2338242" cy="1579437"/>
                  </a:xfrm>
                  <a:prstGeom prst="rect">
                    <a:avLst/>
                  </a:prstGeom>
                </p:spPr>
              </p:pic>
              <p:sp>
                <p:nvSpPr>
                  <p:cNvPr id="10" name="Oval 9"/>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8" name="Freeform 7"/>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a typeface="ＭＳ Ｐゴシック" charset="0"/>
                  </a:endParaRPr>
                </a:p>
              </p:txBody>
            </p:sp>
          </p:grpSp>
          <p:pic>
            <p:nvPicPr>
              <p:cNvPr id="6" name="Picture 5"/>
              <p:cNvPicPr>
                <a:picLocks noChangeAspect="1"/>
              </p:cNvPicPr>
              <p:nvPr/>
            </p:nvPicPr>
            <p:blipFill>
              <a:blip r:embed="rId4"/>
              <a:stretch>
                <a:fillRect/>
              </a:stretch>
            </p:blipFill>
            <p:spPr>
              <a:xfrm>
                <a:off x="5836281" y="4743137"/>
                <a:ext cx="869145" cy="869145"/>
              </a:xfrm>
              <a:prstGeom prst="rect">
                <a:avLst/>
              </a:prstGeom>
            </p:spPr>
          </p:pic>
        </p:grpSp>
        <p:sp>
          <p:nvSpPr>
            <p:cNvPr id="4" name="TextBox 3"/>
            <p:cNvSpPr txBox="1"/>
            <p:nvPr/>
          </p:nvSpPr>
          <p:spPr>
            <a:xfrm>
              <a:off x="7539746" y="4870578"/>
              <a:ext cx="2870137" cy="553987"/>
            </a:xfrm>
            <a:prstGeom prst="rect">
              <a:avLst/>
            </a:prstGeom>
          </p:spPr>
          <p:txBody>
            <a:bodyPr wrap="square" lIns="0" tIns="0" rIns="0" bIns="0" rtlCol="0">
              <a:spAutoFit/>
            </a:bodyPr>
            <a:lstStyle/>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t>
              </a:r>
            </a:p>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Active Directory</a:t>
              </a:r>
            </a:p>
          </p:txBody>
        </p:sp>
      </p:gr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26" name="TextBox 25"/>
          <p:cNvSpPr txBox="1"/>
          <p:nvPr/>
        </p:nvSpPr>
        <p:spPr>
          <a:xfrm>
            <a:off x="644921" y="3023285"/>
            <a:ext cx="4367777"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solidFill>
                  <a:schemeClr val="tx2"/>
                </a:solidFill>
                <a:effectLst/>
                <a:uLnTx/>
                <a:uFillTx/>
              </a:rPr>
              <a:t>Azure AD username and Password (+ MFA if enabled)</a:t>
            </a:r>
          </a:p>
        </p:txBody>
      </p:sp>
      <p:grpSp>
        <p:nvGrpSpPr>
          <p:cNvPr id="76" name="Group 75"/>
          <p:cNvGrpSpPr/>
          <p:nvPr/>
        </p:nvGrpSpPr>
        <p:grpSpPr>
          <a:xfrm>
            <a:off x="423126" y="1337022"/>
            <a:ext cx="3913807" cy="892453"/>
            <a:chOff x="423126" y="1337022"/>
            <a:chExt cx="3913807" cy="892453"/>
          </a:xfrm>
        </p:grpSpPr>
        <p:pic>
          <p:nvPicPr>
            <p:cNvPr id="77" name="Picture 76"/>
            <p:cNvPicPr>
              <a:picLocks noChangeAspect="1"/>
            </p:cNvPicPr>
            <p:nvPr/>
          </p:nvPicPr>
          <p:blipFill>
            <a:blip r:embed="rId5"/>
            <a:stretch>
              <a:fillRect/>
            </a:stretch>
          </p:blipFill>
          <p:spPr>
            <a:xfrm>
              <a:off x="2809752" y="1337022"/>
              <a:ext cx="1527181" cy="864063"/>
            </a:xfrm>
            <a:prstGeom prst="rect">
              <a:avLst/>
            </a:prstGeom>
          </p:spPr>
        </p:pic>
        <p:grpSp>
          <p:nvGrpSpPr>
            <p:cNvPr id="78" name="Group 77"/>
            <p:cNvGrpSpPr/>
            <p:nvPr/>
          </p:nvGrpSpPr>
          <p:grpSpPr>
            <a:xfrm>
              <a:off x="3409925" y="1578387"/>
              <a:ext cx="534988" cy="534988"/>
              <a:chOff x="4872039" y="674361"/>
              <a:chExt cx="534988" cy="534988"/>
            </a:xfrm>
          </p:grpSpPr>
          <p:sp>
            <p:nvSpPr>
              <p:cNvPr id="80"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81"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79" name="TextBox 78"/>
            <p:cNvSpPr txBox="1"/>
            <p:nvPr/>
          </p:nvSpPr>
          <p:spPr>
            <a:xfrm>
              <a:off x="423126" y="1414828"/>
              <a:ext cx="2284009" cy="814647"/>
            </a:xfrm>
            <a:prstGeom prst="rect">
              <a:avLst/>
            </a:prstGeom>
          </p:spPr>
          <p:txBody>
            <a:bodyPr wrap="square" lIns="0" tIns="0" rIns="0" bIns="0" rtlCol="0">
              <a:spAutoFit/>
            </a:bodyPr>
            <a:lstStyle/>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Azure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Device Registration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Service</a:t>
              </a:r>
            </a:p>
          </p:txBody>
        </p:sp>
      </p:grpSp>
      <p:grpSp>
        <p:nvGrpSpPr>
          <p:cNvPr id="82" name="Group 81"/>
          <p:cNvGrpSpPr/>
          <p:nvPr/>
        </p:nvGrpSpPr>
        <p:grpSpPr>
          <a:xfrm>
            <a:off x="7586094" y="3579073"/>
            <a:ext cx="1895406" cy="1274338"/>
            <a:chOff x="7508894" y="4145334"/>
            <a:chExt cx="2628527" cy="1767237"/>
          </a:xfrm>
        </p:grpSpPr>
        <p:pic>
          <p:nvPicPr>
            <p:cNvPr id="83" name="Picture 82"/>
            <p:cNvPicPr>
              <a:picLocks noChangeAspect="1"/>
            </p:cNvPicPr>
            <p:nvPr/>
          </p:nvPicPr>
          <p:blipFill>
            <a:blip r:embed="rId6"/>
            <a:stretch>
              <a:fillRect/>
            </a:stretch>
          </p:blipFill>
          <p:spPr>
            <a:xfrm>
              <a:off x="7508894" y="4145334"/>
              <a:ext cx="2628527" cy="1767237"/>
            </a:xfrm>
            <a:prstGeom prst="rect">
              <a:avLst/>
            </a:prstGeom>
          </p:spPr>
        </p:pic>
        <p:sp>
          <p:nvSpPr>
            <p:cNvPr id="84" name="TextBox 83"/>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77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spTree>
    <p:extLst>
      <p:ext uri="{BB962C8B-B14F-4D97-AF65-F5344CB8AC3E}">
        <p14:creationId xmlns:p14="http://schemas.microsoft.com/office/powerpoint/2010/main" val="33270280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2533925021"/>
              </p:ext>
            </p:extLst>
          </p:nvPr>
        </p:nvGraphicFramePr>
        <p:xfrm>
          <a:off x="274639" y="1592262"/>
          <a:ext cx="11734799" cy="4177750"/>
        </p:xfrm>
        <a:graphic>
          <a:graphicData uri="http://schemas.openxmlformats.org/drawingml/2006/table">
            <a:tbl>
              <a:tblPr firstRow="1" bandRow="1">
                <a:tableStyleId>{5C22544A-7EE6-4342-B048-85BDC9FD1C3A}</a:tableStyleId>
              </a:tblPr>
              <a:tblGrid>
                <a:gridCol w="1506026">
                  <a:extLst>
                    <a:ext uri="{9D8B030D-6E8A-4147-A177-3AD203B41FA5}">
                      <a16:colId xmlns:a16="http://schemas.microsoft.com/office/drawing/2014/main" val="1860728608"/>
                    </a:ext>
                  </a:extLst>
                </a:gridCol>
                <a:gridCol w="2533110">
                  <a:extLst>
                    <a:ext uri="{9D8B030D-6E8A-4147-A177-3AD203B41FA5}">
                      <a16:colId xmlns:a16="http://schemas.microsoft.com/office/drawing/2014/main" val="1673371541"/>
                    </a:ext>
                  </a:extLst>
                </a:gridCol>
                <a:gridCol w="2533110">
                  <a:extLst>
                    <a:ext uri="{9D8B030D-6E8A-4147-A177-3AD203B41FA5}">
                      <a16:colId xmlns:a16="http://schemas.microsoft.com/office/drawing/2014/main" val="4078571987"/>
                    </a:ext>
                  </a:extLst>
                </a:gridCol>
                <a:gridCol w="2533110">
                  <a:extLst>
                    <a:ext uri="{9D8B030D-6E8A-4147-A177-3AD203B41FA5}">
                      <a16:colId xmlns:a16="http://schemas.microsoft.com/office/drawing/2014/main" val="330406170"/>
                    </a:ext>
                  </a:extLst>
                </a:gridCol>
                <a:gridCol w="876481">
                  <a:extLst>
                    <a:ext uri="{9D8B030D-6E8A-4147-A177-3AD203B41FA5}">
                      <a16:colId xmlns:a16="http://schemas.microsoft.com/office/drawing/2014/main" val="3209105062"/>
                    </a:ext>
                  </a:extLst>
                </a:gridCol>
                <a:gridCol w="876481">
                  <a:extLst>
                    <a:ext uri="{9D8B030D-6E8A-4147-A177-3AD203B41FA5}">
                      <a16:colId xmlns:a16="http://schemas.microsoft.com/office/drawing/2014/main" val="3037881235"/>
                    </a:ext>
                  </a:extLst>
                </a:gridCol>
                <a:gridCol w="876481">
                  <a:extLst>
                    <a:ext uri="{9D8B030D-6E8A-4147-A177-3AD203B41FA5}">
                      <a16:colId xmlns:a16="http://schemas.microsoft.com/office/drawing/2014/main" val="1690013346"/>
                    </a:ext>
                  </a:extLst>
                </a:gridCol>
              </a:tblGrid>
              <a:tr h="609600">
                <a:tc rowSpan="2">
                  <a:txBody>
                    <a:bodyPr/>
                    <a:lstStyle/>
                    <a:p>
                      <a:pPr algn="ctr"/>
                      <a:r>
                        <a:rPr lang="en-US" sz="1600" dirty="0"/>
                        <a:t>Day</a:t>
                      </a:r>
                      <a:endParaRPr lang="en-US" sz="1600" b="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T w="28575" cap="flat" cmpd="sng" algn="ctr">
                      <a:solidFill>
                        <a:srgbClr val="0078D7"/>
                      </a:solidFill>
                      <a:prstDash val="solid"/>
                      <a:round/>
                      <a:headEnd type="none" w="med" len="med"/>
                      <a:tailEnd type="none" w="med" len="med"/>
                    </a:lnT>
                  </a:tcPr>
                </a:tc>
                <a:tc rowSpan="2">
                  <a:txBody>
                    <a:bodyPr/>
                    <a:lstStyle/>
                    <a:p>
                      <a:pPr algn="ctr"/>
                      <a:r>
                        <a:rPr lang="en-US" sz="1200" dirty="0"/>
                        <a:t>Day 1</a:t>
                      </a:r>
                    </a:p>
                    <a:p>
                      <a:pPr algn="ctr"/>
                      <a:r>
                        <a:rPr lang="en-US" sz="1200" dirty="0"/>
                        <a:t>Deployment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2</a:t>
                      </a:r>
                    </a:p>
                    <a:p>
                      <a:pPr algn="ctr"/>
                      <a:r>
                        <a:rPr lang="en-US" sz="1200" dirty="0"/>
                        <a:t>Management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3</a:t>
                      </a:r>
                    </a:p>
                    <a:p>
                      <a:pPr algn="ctr"/>
                      <a:r>
                        <a:rPr lang="en-US" sz="1200" dirty="0"/>
                        <a:t>Security</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gridSpan="3">
                  <a:txBody>
                    <a:bodyPr/>
                    <a:lstStyle/>
                    <a:p>
                      <a:pPr algn="ctr"/>
                      <a:r>
                        <a:rPr lang="en-US" sz="1200" dirty="0">
                          <a:solidFill>
                            <a:srgbClr val="0078D7"/>
                          </a:solidFill>
                        </a:rPr>
                        <a:t>Day 4</a:t>
                      </a:r>
                    </a:p>
                    <a:p>
                      <a:pPr algn="ctr"/>
                      <a:r>
                        <a:rPr lang="en-US" sz="1200" dirty="0">
                          <a:solidFill>
                            <a:srgbClr val="0078D7"/>
                          </a:solidFill>
                        </a:rPr>
                        <a:t>Windows for CSP</a:t>
                      </a:r>
                      <a:endParaRPr lang="en-US" sz="1200" b="0" dirty="0">
                        <a:solidFill>
                          <a:srgbClr val="0078D7"/>
                        </a:solidFill>
                        <a:latin typeface="Segoe UI Semibold" panose="020B0702040204020203" pitchFamily="34" charset="0"/>
                        <a:cs typeface="Segoe UI Semibold" panose="020B0702040204020203" pitchFamily="34" charset="0"/>
                      </a:endParaRPr>
                    </a:p>
                  </a:txBody>
                  <a:tcPr anchor="ctr">
                    <a:lnR w="28575" cap="flat" cmpd="sng" algn="ctr">
                      <a:solidFill>
                        <a:srgbClr val="0078D7"/>
                      </a:solidFill>
                      <a:prstDash val="solid"/>
                      <a:round/>
                      <a:headEnd type="none" w="med" len="med"/>
                      <a:tailEnd type="none" w="med" len="med"/>
                    </a:lnR>
                    <a:lnT w="28575" cap="flat" cmpd="sng" algn="ctr">
                      <a:solidFill>
                        <a:srgbClr val="0078D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CF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3093489"/>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kern="1200" dirty="0">
                          <a:solidFill>
                            <a:schemeClr val="bg1"/>
                          </a:solidFill>
                        </a:rPr>
                        <a:t>Deployment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Management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Security</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28575" cap="flat" cmpd="sng" algn="ctr">
                      <a:solidFill>
                        <a:srgbClr val="0078D7"/>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779937543"/>
                  </a:ext>
                </a:extLst>
              </a:tr>
              <a:tr h="637430">
                <a:tc rowSpan="5">
                  <a:txBody>
                    <a:bodyPr/>
                    <a:lstStyle/>
                    <a:p>
                      <a:pPr algn="ctr"/>
                      <a:r>
                        <a:rPr lang="en-US" sz="1600" dirty="0"/>
                        <a:t>Synopsis</a:t>
                      </a:r>
                      <a:endParaRPr lang="en-US" sz="160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B w="28575" cap="flat" cmpd="sng" algn="ctr">
                      <a:solidFill>
                        <a:srgbClr val="0078D7"/>
                      </a:solidFill>
                      <a:prstDash val="solid"/>
                      <a:round/>
                      <a:headEnd type="none" w="med" len="med"/>
                      <a:tailEnd type="none" w="med" len="med"/>
                    </a:lnB>
                  </a:tcPr>
                </a:tc>
                <a:tc>
                  <a:txBody>
                    <a:bodyPr/>
                    <a:lstStyle/>
                    <a:p>
                      <a:pPr algn="l"/>
                      <a:r>
                        <a:rPr lang="en-US" sz="1100" kern="1200" dirty="0">
                          <a:solidFill>
                            <a:schemeClr val="dk1"/>
                          </a:solidFill>
                          <a:latin typeface="+mn-lt"/>
                          <a:ea typeface="+mn-ea"/>
                          <a:cs typeface="+mn-cs"/>
                        </a:rPr>
                        <a:t>Module 1 – Introduction</a:t>
                      </a:r>
                    </a:p>
                  </a:txBody>
                  <a:tcPr anchor="ctr"/>
                </a:tc>
                <a:tc>
                  <a:txBody>
                    <a:bodyPr/>
                    <a:lstStyle/>
                    <a:p>
                      <a:pPr algn="l"/>
                      <a:r>
                        <a:rPr lang="en-US" sz="1100" kern="1200" dirty="0">
                          <a:solidFill>
                            <a:srgbClr val="0078D7"/>
                          </a:solidFill>
                          <a:latin typeface="Segoe UI Semibold" panose="020B0702040204020203" pitchFamily="34" charset="0"/>
                          <a:ea typeface="+mn-ea"/>
                          <a:cs typeface="Segoe UI Semibold" panose="020B0702040204020203" pitchFamily="34" charset="0"/>
                        </a:rPr>
                        <a:t>Module 1 – Base System Setup</a:t>
                      </a:r>
                    </a:p>
                  </a:txBody>
                  <a:tcPr anchor="ctr"/>
                </a:tc>
                <a:tc>
                  <a:txBody>
                    <a:bodyPr/>
                    <a:lstStyle/>
                    <a:p>
                      <a:pPr algn="l"/>
                      <a:r>
                        <a:rPr lang="en-US" sz="1100" dirty="0"/>
                        <a:t>Module 1 – Analysis Of Common Threats</a:t>
                      </a:r>
                      <a:endParaRPr lang="en-US" sz="1100" dirty="0">
                        <a:latin typeface="+mn-lt"/>
                        <a:cs typeface="Segoe UI Light" panose="020B0502040204020203" pitchFamily="34" charset="0"/>
                      </a:endParaRPr>
                    </a:p>
                  </a:txBody>
                  <a:tcPr anchor="ctr"/>
                </a:tc>
                <a:tc gridSpan="3">
                  <a:txBody>
                    <a:bodyPr/>
                    <a:lstStyle/>
                    <a:p>
                      <a:pPr algn="l"/>
                      <a:r>
                        <a:rPr lang="en-US" sz="1100" dirty="0"/>
                        <a:t>Module 1 – Windows for SMB Partners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pPr algn="ctr"/>
                      <a:endParaRPr lang="en-US" sz="1000" dirty="0"/>
                    </a:p>
                  </a:txBody>
                  <a:tcPr/>
                </a:tc>
                <a:tc hMerge="1">
                  <a:txBody>
                    <a:bodyPr/>
                    <a:lstStyle/>
                    <a:p>
                      <a:pPr algn="ctr"/>
                      <a:endParaRPr lang="en-US" sz="1000" dirty="0"/>
                    </a:p>
                  </a:txBody>
                  <a:tcPr/>
                </a:tc>
                <a:extLst>
                  <a:ext uri="{0D108BD9-81ED-4DB2-BD59-A6C34878D82A}">
                    <a16:rowId xmlns:a16="http://schemas.microsoft.com/office/drawing/2014/main" val="2649304522"/>
                  </a:ext>
                </a:extLst>
              </a:tr>
              <a:tr h="637430">
                <a:tc vMerge="1">
                  <a:txBody>
                    <a:bodyPr/>
                    <a:lstStyle/>
                    <a:p>
                      <a:endParaRPr lang="en-US"/>
                    </a:p>
                  </a:txBody>
                  <a:tcPr/>
                </a:tc>
                <a:tc>
                  <a:txBody>
                    <a:bodyPr/>
                    <a:lstStyle/>
                    <a:p>
                      <a:pPr algn="l"/>
                      <a:r>
                        <a:rPr lang="en-US" sz="1100" dirty="0"/>
                        <a:t>Module 2 – Applications</a:t>
                      </a:r>
                      <a:r>
                        <a:rPr lang="en-US" sz="1100" baseline="0" dirty="0"/>
                        <a:t> &amp; Updates</a:t>
                      </a:r>
                      <a:endParaRPr lang="en-US" sz="1100" dirty="0">
                        <a:latin typeface="+mn-lt"/>
                        <a:cs typeface="Segoe UI Light" panose="020B0502040204020203" pitchFamily="34" charset="0"/>
                      </a:endParaRPr>
                    </a:p>
                  </a:txBody>
                  <a:tcPr anchor="ctr"/>
                </a:tc>
                <a:tc>
                  <a:txBody>
                    <a:bodyPr/>
                    <a:lstStyle/>
                    <a:p>
                      <a:pPr algn="l"/>
                      <a:r>
                        <a:rPr lang="en-US" sz="1100" dirty="0"/>
                        <a:t>Module 2 – Configuration</a:t>
                      </a:r>
                      <a:endParaRPr lang="en-US" sz="1100" dirty="0">
                        <a:latin typeface="+mn-lt"/>
                        <a:cs typeface="Segoe UI Light" panose="020B0502040204020203" pitchFamily="34" charset="0"/>
                      </a:endParaRPr>
                    </a:p>
                  </a:txBody>
                  <a:tcPr anchor="ctr"/>
                </a:tc>
                <a:tc>
                  <a:txBody>
                    <a:bodyPr/>
                    <a:lstStyle/>
                    <a:p>
                      <a:pPr algn="l"/>
                      <a:r>
                        <a:rPr lang="en-US" sz="1100" dirty="0"/>
                        <a:t>Module 2 – Hardening Windows</a:t>
                      </a:r>
                      <a:endParaRPr lang="en-US" sz="1100" dirty="0">
                        <a:latin typeface="+mn-lt"/>
                        <a:cs typeface="Segoe UI Light" panose="020B0502040204020203" pitchFamily="34" charset="0"/>
                      </a:endParaRPr>
                    </a:p>
                  </a:txBody>
                  <a:tcPr anchor="ctr"/>
                </a:tc>
                <a:tc gridSpan="3">
                  <a:txBody>
                    <a:bodyPr/>
                    <a:lstStyle/>
                    <a:p>
                      <a:pPr algn="l"/>
                      <a:r>
                        <a:rPr lang="en-US" sz="1100" dirty="0"/>
                        <a:t>Module 2 – Windows Ent. Subscription</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0145"/>
                  </a:ext>
                </a:extLst>
              </a:tr>
              <a:tr h="637430">
                <a:tc vMerge="1">
                  <a:txBody>
                    <a:bodyPr/>
                    <a:lstStyle/>
                    <a:p>
                      <a:endParaRPr lang="en-US"/>
                    </a:p>
                  </a:txBody>
                  <a:tcPr/>
                </a:tc>
                <a:tc>
                  <a:txBody>
                    <a:bodyPr/>
                    <a:lstStyle/>
                    <a:p>
                      <a:pPr algn="l"/>
                      <a:r>
                        <a:rPr lang="en-US" sz="1100" dirty="0"/>
                        <a:t>Module 3 – Windows</a:t>
                      </a:r>
                      <a:r>
                        <a:rPr lang="en-US" sz="1100" baseline="0" dirty="0"/>
                        <a:t> as a Service (</a:t>
                      </a:r>
                      <a:r>
                        <a:rPr lang="en-US" sz="1100" baseline="0" dirty="0" err="1"/>
                        <a:t>WaaS</a:t>
                      </a:r>
                      <a:r>
                        <a:rPr lang="en-US" sz="1100" baseline="0" dirty="0"/>
                        <a:t>)</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3 – Managing Client Devices</a:t>
                      </a:r>
                    </a:p>
                  </a:txBody>
                  <a:tcPr anchor="ctr"/>
                </a:tc>
                <a:tc>
                  <a:txBody>
                    <a:bodyPr/>
                    <a:lstStyle/>
                    <a:p>
                      <a:pPr algn="l"/>
                      <a:r>
                        <a:rPr lang="en-US" sz="1100" dirty="0"/>
                        <a:t>Module 3 – Advanced </a:t>
                      </a:r>
                      <a:r>
                        <a:rPr lang="en-US" sz="1100"/>
                        <a:t>Threat Protection</a:t>
                      </a:r>
                      <a:endParaRPr lang="en-US" sz="1100" dirty="0">
                        <a:latin typeface="+mn-lt"/>
                        <a:cs typeface="Segoe UI Light" panose="020B0502040204020203" pitchFamily="34" charset="0"/>
                      </a:endParaRPr>
                    </a:p>
                  </a:txBody>
                  <a:tcPr anchor="ctr"/>
                </a:tc>
                <a:tc gridSpan="3">
                  <a:txBody>
                    <a:bodyPr/>
                    <a:lstStyle/>
                    <a:p>
                      <a:pPr algn="l"/>
                      <a:r>
                        <a:rPr lang="en-US" sz="1100" dirty="0"/>
                        <a:t>Module 3 – Deployment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859801"/>
                  </a:ext>
                </a:extLst>
              </a:tr>
              <a:tr h="637430">
                <a:tc vMerge="1">
                  <a:txBody>
                    <a:bodyPr/>
                    <a:lstStyle/>
                    <a:p>
                      <a:endParaRPr lang="en-US"/>
                    </a:p>
                  </a:txBody>
                  <a:tcPr/>
                </a:tc>
                <a:tc>
                  <a:txBody>
                    <a:bodyPr/>
                    <a:lstStyle/>
                    <a:p>
                      <a:pPr algn="l"/>
                      <a:r>
                        <a:rPr lang="en-US" sz="1100" dirty="0"/>
                        <a:t>Module 4 – Browsers &amp; Internet Security</a:t>
                      </a:r>
                      <a:endParaRPr lang="en-US" sz="1100" dirty="0">
                        <a:latin typeface="+mn-lt"/>
                        <a:cs typeface="Segoe UI Light" panose="020B0502040204020203" pitchFamily="34" charset="0"/>
                      </a:endParaRPr>
                    </a:p>
                  </a:txBody>
                  <a:tcPr anchor="ctr"/>
                </a:tc>
                <a:tc>
                  <a:txBody>
                    <a:bodyPr/>
                    <a:lstStyle/>
                    <a:p>
                      <a:pPr marL="0" algn="l" defTabSz="932742" rtl="0" eaLnBrk="1" latinLnBrk="0" hangingPunct="1"/>
                      <a:r>
                        <a:rPr lang="en-US" sz="1100" kern="1200" dirty="0">
                          <a:solidFill>
                            <a:schemeClr val="dk1"/>
                          </a:solidFill>
                          <a:latin typeface="+mn-lt"/>
                          <a:ea typeface="+mn-ea"/>
                          <a:cs typeface="+mn-cs"/>
                        </a:rPr>
                        <a:t>Module 4 – Advanced management options I</a:t>
                      </a:r>
                    </a:p>
                  </a:txBody>
                  <a:tcPr anchor="ctr"/>
                </a:tc>
                <a:tc>
                  <a:txBody>
                    <a:bodyPr/>
                    <a:lstStyle/>
                    <a:p>
                      <a:pPr algn="l"/>
                      <a:r>
                        <a:rPr lang="en-US" sz="1100" dirty="0"/>
                        <a:t>Module 4 – Information Security (RMS/EDP)</a:t>
                      </a:r>
                      <a:endParaRPr lang="en-US" sz="1100" dirty="0">
                        <a:latin typeface="+mn-lt"/>
                        <a:cs typeface="Segoe UI Light" panose="020B0502040204020203" pitchFamily="34" charset="0"/>
                      </a:endParaRPr>
                    </a:p>
                  </a:txBody>
                  <a:tcPr anchor="ctr"/>
                </a:tc>
                <a:tc gridSpan="3">
                  <a:txBody>
                    <a:bodyPr/>
                    <a:lstStyle/>
                    <a:p>
                      <a:pPr algn="l"/>
                      <a:r>
                        <a:rPr lang="en-US" sz="1100" dirty="0"/>
                        <a:t>Module 4 – Managing Updates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951200"/>
                  </a:ext>
                </a:extLst>
              </a:tr>
              <a:tr h="637430">
                <a:tc vMerge="1">
                  <a:txBody>
                    <a:bodyPr/>
                    <a:lstStyle/>
                    <a:p>
                      <a:endParaRPr lang="en-US"/>
                    </a:p>
                  </a:txBody>
                  <a:tcPr/>
                </a:tc>
                <a:tc>
                  <a:txBody>
                    <a:bodyPr/>
                    <a:lstStyle/>
                    <a:p>
                      <a:pPr algn="l"/>
                      <a:r>
                        <a:rPr lang="en-US" sz="1100" dirty="0"/>
                        <a:t>Module 5 – Secure Boot &amp; Device Guard</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marL="0" algn="l" defTabSz="932742" rtl="0" eaLnBrk="1" latinLnBrk="0" hangingPunct="1"/>
                      <a:r>
                        <a:rPr lang="en-US" sz="1100" kern="1200" dirty="0">
                          <a:solidFill>
                            <a:schemeClr val="dk1"/>
                          </a:solidFill>
                          <a:latin typeface="+mn-lt"/>
                          <a:ea typeface="+mn-ea"/>
                          <a:cs typeface="+mn-cs"/>
                        </a:rPr>
                        <a:t>Module 5 – Advanced management options II</a:t>
                      </a:r>
                    </a:p>
                  </a:txBody>
                  <a:tcPr anchor="ctr">
                    <a:lnB w="28575" cap="flat" cmpd="sng" algn="ctr">
                      <a:solidFill>
                        <a:srgbClr val="0078D7"/>
                      </a:solidFill>
                      <a:prstDash val="solid"/>
                      <a:round/>
                      <a:headEnd type="none" w="med" len="med"/>
                      <a:tailEnd type="none" w="med" len="med"/>
                    </a:lnB>
                  </a:tcPr>
                </a:tc>
                <a:tc>
                  <a:txBody>
                    <a:bodyPr/>
                    <a:lstStyle/>
                    <a:p>
                      <a:pPr algn="l"/>
                      <a:r>
                        <a:rPr lang="en-US" sz="1100" dirty="0"/>
                        <a:t>Module 5 – Internet Security </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gridSpan="3">
                  <a:txBody>
                    <a:bodyPr/>
                    <a:lstStyle/>
                    <a:p>
                      <a:pPr algn="l"/>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B w="28575" cap="flat" cmpd="sng" algn="ctr">
                      <a:solidFill>
                        <a:srgbClr val="0078D7"/>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95993300"/>
                  </a:ext>
                </a:extLst>
              </a:tr>
            </a:tbl>
          </a:graphicData>
        </a:graphic>
      </p:graphicFrame>
    </p:spTree>
    <p:extLst>
      <p:ext uri="{BB962C8B-B14F-4D97-AF65-F5344CB8AC3E}">
        <p14:creationId xmlns:p14="http://schemas.microsoft.com/office/powerpoint/2010/main" val="4225457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3614339">
            <a:off x="4698027" y="1688690"/>
            <a:ext cx="351287" cy="4228051"/>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NZ"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26" name="TextBox 25"/>
          <p:cNvSpPr txBox="1"/>
          <p:nvPr/>
        </p:nvSpPr>
        <p:spPr>
          <a:xfrm>
            <a:off x="628865" y="2869968"/>
            <a:ext cx="3825711" cy="129266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solidFill>
                  <a:schemeClr val="tx2"/>
                </a:solidFill>
                <a:effectLst/>
                <a:uLnTx/>
                <a:uFillTx/>
              </a:rPr>
              <a:t>Azure AD returns ADRS SSO Token, Local admin accounts and MDM URL’s</a:t>
            </a:r>
          </a:p>
        </p:txBody>
      </p:sp>
      <p:grpSp>
        <p:nvGrpSpPr>
          <p:cNvPr id="74" name="Group 73"/>
          <p:cNvGrpSpPr/>
          <p:nvPr/>
        </p:nvGrpSpPr>
        <p:grpSpPr>
          <a:xfrm>
            <a:off x="423126" y="1337022"/>
            <a:ext cx="3913807" cy="892453"/>
            <a:chOff x="423126" y="1337022"/>
            <a:chExt cx="3913807" cy="892453"/>
          </a:xfrm>
        </p:grpSpPr>
        <p:pic>
          <p:nvPicPr>
            <p:cNvPr id="75" name="Picture 74"/>
            <p:cNvPicPr>
              <a:picLocks noChangeAspect="1"/>
            </p:cNvPicPr>
            <p:nvPr/>
          </p:nvPicPr>
          <p:blipFill>
            <a:blip r:embed="rId3"/>
            <a:stretch>
              <a:fillRect/>
            </a:stretch>
          </p:blipFill>
          <p:spPr>
            <a:xfrm>
              <a:off x="2809752" y="1337022"/>
              <a:ext cx="1527181" cy="864063"/>
            </a:xfrm>
            <a:prstGeom prst="rect">
              <a:avLst/>
            </a:prstGeom>
          </p:spPr>
        </p:pic>
        <p:grpSp>
          <p:nvGrpSpPr>
            <p:cNvPr id="76" name="Group 75"/>
            <p:cNvGrpSpPr/>
            <p:nvPr/>
          </p:nvGrpSpPr>
          <p:grpSpPr>
            <a:xfrm>
              <a:off x="3409925" y="1578387"/>
              <a:ext cx="534988" cy="534988"/>
              <a:chOff x="4872039" y="674361"/>
              <a:chExt cx="534988" cy="534988"/>
            </a:xfrm>
          </p:grpSpPr>
          <p:sp>
            <p:nvSpPr>
              <p:cNvPr id="78"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9"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77" name="TextBox 76"/>
            <p:cNvSpPr txBox="1"/>
            <p:nvPr/>
          </p:nvSpPr>
          <p:spPr>
            <a:xfrm>
              <a:off x="423126" y="1414828"/>
              <a:ext cx="2284009" cy="814647"/>
            </a:xfrm>
            <a:prstGeom prst="rect">
              <a:avLst/>
            </a:prstGeom>
          </p:spPr>
          <p:txBody>
            <a:bodyPr wrap="square" lIns="0" tIns="0" rIns="0" bIns="0" rtlCol="0">
              <a:spAutoFit/>
            </a:bodyPr>
            <a:lstStyle/>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Azure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Device Registration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Service</a:t>
              </a:r>
            </a:p>
          </p:txBody>
        </p:sp>
      </p:grpSp>
      <p:grpSp>
        <p:nvGrpSpPr>
          <p:cNvPr id="80" name="Group 79"/>
          <p:cNvGrpSpPr/>
          <p:nvPr/>
        </p:nvGrpSpPr>
        <p:grpSpPr>
          <a:xfrm>
            <a:off x="6647034" y="1337023"/>
            <a:ext cx="5225924" cy="1638258"/>
            <a:chOff x="5079169" y="4224074"/>
            <a:chExt cx="5330714" cy="1671108"/>
          </a:xfrm>
        </p:grpSpPr>
        <p:grpSp>
          <p:nvGrpSpPr>
            <p:cNvPr id="81" name="Group 80"/>
            <p:cNvGrpSpPr/>
            <p:nvPr/>
          </p:nvGrpSpPr>
          <p:grpSpPr>
            <a:xfrm>
              <a:off x="5079169" y="4224074"/>
              <a:ext cx="2338242" cy="1671108"/>
              <a:chOff x="5084066" y="4224074"/>
              <a:chExt cx="2338242" cy="1671108"/>
            </a:xfrm>
          </p:grpSpPr>
          <p:grpSp>
            <p:nvGrpSpPr>
              <p:cNvPr id="83" name="Group 82"/>
              <p:cNvGrpSpPr/>
              <p:nvPr/>
            </p:nvGrpSpPr>
            <p:grpSpPr>
              <a:xfrm>
                <a:off x="5084066" y="4224074"/>
                <a:ext cx="2338242" cy="1671108"/>
                <a:chOff x="2658482" y="4224074"/>
                <a:chExt cx="2338242" cy="1671108"/>
              </a:xfrm>
            </p:grpSpPr>
            <p:grpSp>
              <p:nvGrpSpPr>
                <p:cNvPr id="85" name="Group 84"/>
                <p:cNvGrpSpPr/>
                <p:nvPr/>
              </p:nvGrpSpPr>
              <p:grpSpPr>
                <a:xfrm>
                  <a:off x="2658482" y="4224074"/>
                  <a:ext cx="2338242" cy="1671108"/>
                  <a:chOff x="2658482" y="4224074"/>
                  <a:chExt cx="2338242" cy="1671108"/>
                </a:xfrm>
              </p:grpSpPr>
              <p:pic>
                <p:nvPicPr>
                  <p:cNvPr id="87" name="Picture 86"/>
                  <p:cNvPicPr>
                    <a:picLocks noChangeAspect="1"/>
                  </p:cNvPicPr>
                  <p:nvPr/>
                </p:nvPicPr>
                <p:blipFill>
                  <a:blip r:embed="rId4"/>
                  <a:stretch>
                    <a:fillRect/>
                  </a:stretch>
                </p:blipFill>
                <p:spPr>
                  <a:xfrm>
                    <a:off x="2658482" y="4315745"/>
                    <a:ext cx="2338242" cy="1579437"/>
                  </a:xfrm>
                  <a:prstGeom prst="rect">
                    <a:avLst/>
                  </a:prstGeom>
                </p:spPr>
              </p:pic>
              <p:sp>
                <p:nvSpPr>
                  <p:cNvPr id="88" name="Oval 87"/>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86" name="Freeform 85"/>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a typeface="ＭＳ Ｐゴシック" charset="0"/>
                  </a:endParaRPr>
                </a:p>
              </p:txBody>
            </p:sp>
          </p:grpSp>
          <p:pic>
            <p:nvPicPr>
              <p:cNvPr id="84" name="Picture 83"/>
              <p:cNvPicPr>
                <a:picLocks noChangeAspect="1"/>
              </p:cNvPicPr>
              <p:nvPr/>
            </p:nvPicPr>
            <p:blipFill>
              <a:blip r:embed="rId5"/>
              <a:stretch>
                <a:fillRect/>
              </a:stretch>
            </p:blipFill>
            <p:spPr>
              <a:xfrm>
                <a:off x="5836281" y="4743137"/>
                <a:ext cx="869145" cy="869145"/>
              </a:xfrm>
              <a:prstGeom prst="rect">
                <a:avLst/>
              </a:prstGeom>
            </p:spPr>
          </p:pic>
        </p:grpSp>
        <p:sp>
          <p:nvSpPr>
            <p:cNvPr id="82" name="TextBox 81"/>
            <p:cNvSpPr txBox="1"/>
            <p:nvPr/>
          </p:nvSpPr>
          <p:spPr>
            <a:xfrm>
              <a:off x="7539746" y="4870578"/>
              <a:ext cx="2870137" cy="553987"/>
            </a:xfrm>
            <a:prstGeom prst="rect">
              <a:avLst/>
            </a:prstGeom>
          </p:spPr>
          <p:txBody>
            <a:bodyPr wrap="square" lIns="0" tIns="0" rIns="0" bIns="0" rtlCol="0">
              <a:spAutoFit/>
            </a:bodyPr>
            <a:lstStyle/>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t>
              </a:r>
            </a:p>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Active Directory</a:t>
              </a:r>
            </a:p>
          </p:txBody>
        </p:sp>
      </p:grpSp>
      <p:grpSp>
        <p:nvGrpSpPr>
          <p:cNvPr id="89" name="Group 88"/>
          <p:cNvGrpSpPr/>
          <p:nvPr/>
        </p:nvGrpSpPr>
        <p:grpSpPr>
          <a:xfrm>
            <a:off x="7586094" y="3579073"/>
            <a:ext cx="1895406" cy="1274338"/>
            <a:chOff x="7508894" y="4145334"/>
            <a:chExt cx="2628527" cy="1767237"/>
          </a:xfrm>
        </p:grpSpPr>
        <p:pic>
          <p:nvPicPr>
            <p:cNvPr id="90" name="Picture 89"/>
            <p:cNvPicPr>
              <a:picLocks noChangeAspect="1"/>
            </p:cNvPicPr>
            <p:nvPr/>
          </p:nvPicPr>
          <p:blipFill>
            <a:blip r:embed="rId6"/>
            <a:stretch>
              <a:fillRect/>
            </a:stretch>
          </p:blipFill>
          <p:spPr>
            <a:xfrm>
              <a:off x="7508894" y="4145334"/>
              <a:ext cx="2628527" cy="1767237"/>
            </a:xfrm>
            <a:prstGeom prst="rect">
              <a:avLst/>
            </a:prstGeom>
          </p:spPr>
        </p:pic>
        <p:sp>
          <p:nvSpPr>
            <p:cNvPr id="91" name="TextBox 90"/>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77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spTree>
    <p:extLst>
      <p:ext uri="{BB962C8B-B14F-4D97-AF65-F5344CB8AC3E}">
        <p14:creationId xmlns:p14="http://schemas.microsoft.com/office/powerpoint/2010/main" val="22481812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12076432">
            <a:off x="2748625" y="2137807"/>
            <a:ext cx="351287" cy="2675659"/>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NZ"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26" name="TextBox 25"/>
          <p:cNvSpPr txBox="1"/>
          <p:nvPr/>
        </p:nvSpPr>
        <p:spPr>
          <a:xfrm>
            <a:off x="3056605" y="3040232"/>
            <a:ext cx="4158410" cy="1625060"/>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solidFill>
                  <a:schemeClr val="tx2"/>
                </a:solidFill>
                <a:effectLst/>
                <a:uLnTx/>
                <a:uFillTx/>
              </a:rPr>
              <a:t>Win 10 then performs a device registration against ADRS using token provided by Azure AD</a:t>
            </a:r>
          </a:p>
        </p:txBody>
      </p:sp>
      <p:grpSp>
        <p:nvGrpSpPr>
          <p:cNvPr id="108" name="Group 107"/>
          <p:cNvGrpSpPr/>
          <p:nvPr/>
        </p:nvGrpSpPr>
        <p:grpSpPr>
          <a:xfrm>
            <a:off x="423126" y="1337022"/>
            <a:ext cx="3913807" cy="892453"/>
            <a:chOff x="423126" y="1337022"/>
            <a:chExt cx="3913807" cy="892453"/>
          </a:xfrm>
        </p:grpSpPr>
        <p:pic>
          <p:nvPicPr>
            <p:cNvPr id="72" name="Picture 71"/>
            <p:cNvPicPr>
              <a:picLocks noChangeAspect="1"/>
            </p:cNvPicPr>
            <p:nvPr/>
          </p:nvPicPr>
          <p:blipFill>
            <a:blip r:embed="rId3"/>
            <a:stretch>
              <a:fillRect/>
            </a:stretch>
          </p:blipFill>
          <p:spPr>
            <a:xfrm>
              <a:off x="2809752" y="1337022"/>
              <a:ext cx="1527181" cy="864063"/>
            </a:xfrm>
            <a:prstGeom prst="rect">
              <a:avLst/>
            </a:prstGeom>
          </p:spPr>
        </p:pic>
        <p:grpSp>
          <p:nvGrpSpPr>
            <p:cNvPr id="107" name="Group 106"/>
            <p:cNvGrpSpPr/>
            <p:nvPr/>
          </p:nvGrpSpPr>
          <p:grpSpPr>
            <a:xfrm>
              <a:off x="3409925" y="1578387"/>
              <a:ext cx="534988" cy="534988"/>
              <a:chOff x="4872039" y="674361"/>
              <a:chExt cx="534988" cy="534988"/>
            </a:xfrm>
          </p:grpSpPr>
          <p:sp>
            <p:nvSpPr>
              <p:cNvPr id="105"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106"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73" name="TextBox 72"/>
            <p:cNvSpPr txBox="1"/>
            <p:nvPr/>
          </p:nvSpPr>
          <p:spPr>
            <a:xfrm>
              <a:off x="423126" y="1414828"/>
              <a:ext cx="2284009" cy="814647"/>
            </a:xfrm>
            <a:prstGeom prst="rect">
              <a:avLst/>
            </a:prstGeom>
          </p:spPr>
          <p:txBody>
            <a:bodyPr wrap="square" lIns="0" tIns="0" rIns="0" bIns="0" rtlCol="0">
              <a:spAutoFit/>
            </a:bodyPr>
            <a:lstStyle/>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Azure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Device Registration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Service</a:t>
              </a:r>
            </a:p>
          </p:txBody>
        </p:sp>
      </p:grpSp>
      <p:grpSp>
        <p:nvGrpSpPr>
          <p:cNvPr id="76" name="Group 75"/>
          <p:cNvGrpSpPr/>
          <p:nvPr/>
        </p:nvGrpSpPr>
        <p:grpSpPr>
          <a:xfrm>
            <a:off x="6647034" y="1337023"/>
            <a:ext cx="5225924" cy="1638258"/>
            <a:chOff x="5079169" y="4224074"/>
            <a:chExt cx="5330714" cy="1671108"/>
          </a:xfrm>
        </p:grpSpPr>
        <p:grpSp>
          <p:nvGrpSpPr>
            <p:cNvPr id="77" name="Group 76"/>
            <p:cNvGrpSpPr/>
            <p:nvPr/>
          </p:nvGrpSpPr>
          <p:grpSpPr>
            <a:xfrm>
              <a:off x="5079169" y="4224074"/>
              <a:ext cx="2338242" cy="1671108"/>
              <a:chOff x="5084066" y="4224074"/>
              <a:chExt cx="2338242" cy="1671108"/>
            </a:xfrm>
          </p:grpSpPr>
          <p:grpSp>
            <p:nvGrpSpPr>
              <p:cNvPr id="79" name="Group 78"/>
              <p:cNvGrpSpPr/>
              <p:nvPr/>
            </p:nvGrpSpPr>
            <p:grpSpPr>
              <a:xfrm>
                <a:off x="5084066" y="4224074"/>
                <a:ext cx="2338242" cy="1671108"/>
                <a:chOff x="2658482" y="4224074"/>
                <a:chExt cx="2338242" cy="1671108"/>
              </a:xfrm>
            </p:grpSpPr>
            <p:grpSp>
              <p:nvGrpSpPr>
                <p:cNvPr id="81" name="Group 80"/>
                <p:cNvGrpSpPr/>
                <p:nvPr/>
              </p:nvGrpSpPr>
              <p:grpSpPr>
                <a:xfrm>
                  <a:off x="2658482" y="4224074"/>
                  <a:ext cx="2338242" cy="1671108"/>
                  <a:chOff x="2658482" y="4224074"/>
                  <a:chExt cx="2338242" cy="1671108"/>
                </a:xfrm>
              </p:grpSpPr>
              <p:pic>
                <p:nvPicPr>
                  <p:cNvPr id="83" name="Picture 82"/>
                  <p:cNvPicPr>
                    <a:picLocks noChangeAspect="1"/>
                  </p:cNvPicPr>
                  <p:nvPr/>
                </p:nvPicPr>
                <p:blipFill>
                  <a:blip r:embed="rId4"/>
                  <a:stretch>
                    <a:fillRect/>
                  </a:stretch>
                </p:blipFill>
                <p:spPr>
                  <a:xfrm>
                    <a:off x="2658482" y="4315745"/>
                    <a:ext cx="2338242" cy="1579437"/>
                  </a:xfrm>
                  <a:prstGeom prst="rect">
                    <a:avLst/>
                  </a:prstGeom>
                </p:spPr>
              </p:pic>
              <p:sp>
                <p:nvSpPr>
                  <p:cNvPr id="84" name="Oval 83"/>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82" name="Freeform 81"/>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a typeface="ＭＳ Ｐゴシック" charset="0"/>
                  </a:endParaRPr>
                </a:p>
              </p:txBody>
            </p:sp>
          </p:grpSp>
          <p:pic>
            <p:nvPicPr>
              <p:cNvPr id="80" name="Picture 79"/>
              <p:cNvPicPr>
                <a:picLocks noChangeAspect="1"/>
              </p:cNvPicPr>
              <p:nvPr/>
            </p:nvPicPr>
            <p:blipFill>
              <a:blip r:embed="rId5"/>
              <a:stretch>
                <a:fillRect/>
              </a:stretch>
            </p:blipFill>
            <p:spPr>
              <a:xfrm>
                <a:off x="5836281" y="4743137"/>
                <a:ext cx="869145" cy="869145"/>
              </a:xfrm>
              <a:prstGeom prst="rect">
                <a:avLst/>
              </a:prstGeom>
            </p:spPr>
          </p:pic>
        </p:grpSp>
        <p:sp>
          <p:nvSpPr>
            <p:cNvPr id="78" name="TextBox 77"/>
            <p:cNvSpPr txBox="1"/>
            <p:nvPr/>
          </p:nvSpPr>
          <p:spPr>
            <a:xfrm>
              <a:off x="7539746" y="4870578"/>
              <a:ext cx="2870137" cy="553987"/>
            </a:xfrm>
            <a:prstGeom prst="rect">
              <a:avLst/>
            </a:prstGeom>
          </p:spPr>
          <p:txBody>
            <a:bodyPr wrap="square" lIns="0" tIns="0" rIns="0" bIns="0" rtlCol="0">
              <a:spAutoFit/>
            </a:bodyPr>
            <a:lstStyle/>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t>
              </a:r>
            </a:p>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Active Directory</a:t>
              </a:r>
            </a:p>
          </p:txBody>
        </p:sp>
      </p:grpSp>
      <p:grpSp>
        <p:nvGrpSpPr>
          <p:cNvPr id="85" name="Group 84"/>
          <p:cNvGrpSpPr/>
          <p:nvPr/>
        </p:nvGrpSpPr>
        <p:grpSpPr>
          <a:xfrm>
            <a:off x="7586094" y="3579073"/>
            <a:ext cx="1895406" cy="1274338"/>
            <a:chOff x="7508894" y="4145334"/>
            <a:chExt cx="2628527" cy="1767237"/>
          </a:xfrm>
        </p:grpSpPr>
        <p:pic>
          <p:nvPicPr>
            <p:cNvPr id="86" name="Picture 85"/>
            <p:cNvPicPr>
              <a:picLocks noChangeAspect="1"/>
            </p:cNvPicPr>
            <p:nvPr/>
          </p:nvPicPr>
          <p:blipFill>
            <a:blip r:embed="rId6"/>
            <a:stretch>
              <a:fillRect/>
            </a:stretch>
          </p:blipFill>
          <p:spPr>
            <a:xfrm>
              <a:off x="7508894" y="4145334"/>
              <a:ext cx="2628527" cy="1767237"/>
            </a:xfrm>
            <a:prstGeom prst="rect">
              <a:avLst/>
            </a:prstGeom>
          </p:spPr>
        </p:pic>
        <p:sp>
          <p:nvSpPr>
            <p:cNvPr id="87" name="TextBox 86"/>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77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spTree>
    <p:extLst>
      <p:ext uri="{BB962C8B-B14F-4D97-AF65-F5344CB8AC3E}">
        <p14:creationId xmlns:p14="http://schemas.microsoft.com/office/powerpoint/2010/main" val="28147059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Down Arrow 73"/>
          <p:cNvSpPr/>
          <p:nvPr/>
        </p:nvSpPr>
        <p:spPr bwMode="auto">
          <a:xfrm rot="16949587">
            <a:off x="5127242" y="729748"/>
            <a:ext cx="351287" cy="2675659"/>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NZ"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grpSp>
        <p:nvGrpSpPr>
          <p:cNvPr id="108" name="Group 107"/>
          <p:cNvGrpSpPr/>
          <p:nvPr/>
        </p:nvGrpSpPr>
        <p:grpSpPr>
          <a:xfrm>
            <a:off x="423126" y="1337022"/>
            <a:ext cx="3913807" cy="892453"/>
            <a:chOff x="423126" y="1337022"/>
            <a:chExt cx="3913807" cy="892453"/>
          </a:xfrm>
        </p:grpSpPr>
        <p:pic>
          <p:nvPicPr>
            <p:cNvPr id="72" name="Picture 71"/>
            <p:cNvPicPr>
              <a:picLocks noChangeAspect="1"/>
            </p:cNvPicPr>
            <p:nvPr/>
          </p:nvPicPr>
          <p:blipFill>
            <a:blip r:embed="rId3"/>
            <a:stretch>
              <a:fillRect/>
            </a:stretch>
          </p:blipFill>
          <p:spPr>
            <a:xfrm>
              <a:off x="2809752" y="1337022"/>
              <a:ext cx="1527181" cy="864063"/>
            </a:xfrm>
            <a:prstGeom prst="rect">
              <a:avLst/>
            </a:prstGeom>
          </p:spPr>
        </p:pic>
        <p:grpSp>
          <p:nvGrpSpPr>
            <p:cNvPr id="107" name="Group 106"/>
            <p:cNvGrpSpPr/>
            <p:nvPr/>
          </p:nvGrpSpPr>
          <p:grpSpPr>
            <a:xfrm>
              <a:off x="3409925" y="1578387"/>
              <a:ext cx="534988" cy="534988"/>
              <a:chOff x="4872039" y="674361"/>
              <a:chExt cx="534988" cy="534988"/>
            </a:xfrm>
          </p:grpSpPr>
          <p:sp>
            <p:nvSpPr>
              <p:cNvPr id="105"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106"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73" name="TextBox 72"/>
            <p:cNvSpPr txBox="1"/>
            <p:nvPr/>
          </p:nvSpPr>
          <p:spPr>
            <a:xfrm>
              <a:off x="423126" y="1414828"/>
              <a:ext cx="2284009" cy="814647"/>
            </a:xfrm>
            <a:prstGeom prst="rect">
              <a:avLst/>
            </a:prstGeom>
          </p:spPr>
          <p:txBody>
            <a:bodyPr wrap="square" lIns="0" tIns="0" rIns="0" bIns="0" rtlCol="0">
              <a:spAutoFit/>
            </a:bodyPr>
            <a:lstStyle/>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Azure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Device Registration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Service</a:t>
              </a:r>
            </a:p>
          </p:txBody>
        </p:sp>
      </p:grpSp>
      <p:sp>
        <p:nvSpPr>
          <p:cNvPr id="75" name="TextBox 74"/>
          <p:cNvSpPr txBox="1"/>
          <p:nvPr/>
        </p:nvSpPr>
        <p:spPr>
          <a:xfrm>
            <a:off x="4333316" y="861888"/>
            <a:ext cx="3825711"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solidFill>
                  <a:schemeClr val="tx2"/>
                </a:solidFill>
                <a:effectLst/>
                <a:uLnTx/>
                <a:uFillTx/>
              </a:rPr>
              <a:t>ADRS writes a device object to Azure AD</a:t>
            </a:r>
          </a:p>
        </p:txBody>
      </p:sp>
      <p:grpSp>
        <p:nvGrpSpPr>
          <p:cNvPr id="76" name="Group 75"/>
          <p:cNvGrpSpPr/>
          <p:nvPr/>
        </p:nvGrpSpPr>
        <p:grpSpPr>
          <a:xfrm>
            <a:off x="6647034" y="1337023"/>
            <a:ext cx="5225924" cy="1638258"/>
            <a:chOff x="5079169" y="4224074"/>
            <a:chExt cx="5330714" cy="1671108"/>
          </a:xfrm>
        </p:grpSpPr>
        <p:grpSp>
          <p:nvGrpSpPr>
            <p:cNvPr id="77" name="Group 76"/>
            <p:cNvGrpSpPr/>
            <p:nvPr/>
          </p:nvGrpSpPr>
          <p:grpSpPr>
            <a:xfrm>
              <a:off x="5079169" y="4224074"/>
              <a:ext cx="2338242" cy="1671108"/>
              <a:chOff x="5084066" y="4224074"/>
              <a:chExt cx="2338242" cy="1671108"/>
            </a:xfrm>
          </p:grpSpPr>
          <p:grpSp>
            <p:nvGrpSpPr>
              <p:cNvPr id="79" name="Group 78"/>
              <p:cNvGrpSpPr/>
              <p:nvPr/>
            </p:nvGrpSpPr>
            <p:grpSpPr>
              <a:xfrm>
                <a:off x="5084066" y="4224074"/>
                <a:ext cx="2338242" cy="1671108"/>
                <a:chOff x="2658482" y="4224074"/>
                <a:chExt cx="2338242" cy="1671108"/>
              </a:xfrm>
            </p:grpSpPr>
            <p:grpSp>
              <p:nvGrpSpPr>
                <p:cNvPr id="81" name="Group 80"/>
                <p:cNvGrpSpPr/>
                <p:nvPr/>
              </p:nvGrpSpPr>
              <p:grpSpPr>
                <a:xfrm>
                  <a:off x="2658482" y="4224074"/>
                  <a:ext cx="2338242" cy="1671108"/>
                  <a:chOff x="2658482" y="4224074"/>
                  <a:chExt cx="2338242" cy="1671108"/>
                </a:xfrm>
              </p:grpSpPr>
              <p:pic>
                <p:nvPicPr>
                  <p:cNvPr id="83" name="Picture 82"/>
                  <p:cNvPicPr>
                    <a:picLocks noChangeAspect="1"/>
                  </p:cNvPicPr>
                  <p:nvPr/>
                </p:nvPicPr>
                <p:blipFill>
                  <a:blip r:embed="rId4"/>
                  <a:stretch>
                    <a:fillRect/>
                  </a:stretch>
                </p:blipFill>
                <p:spPr>
                  <a:xfrm>
                    <a:off x="2658482" y="4315745"/>
                    <a:ext cx="2338242" cy="1579437"/>
                  </a:xfrm>
                  <a:prstGeom prst="rect">
                    <a:avLst/>
                  </a:prstGeom>
                </p:spPr>
              </p:pic>
              <p:sp>
                <p:nvSpPr>
                  <p:cNvPr id="84" name="Oval 83"/>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82" name="Freeform 81"/>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a typeface="ＭＳ Ｐゴシック" charset="0"/>
                  </a:endParaRPr>
                </a:p>
              </p:txBody>
            </p:sp>
          </p:grpSp>
          <p:pic>
            <p:nvPicPr>
              <p:cNvPr id="80" name="Picture 79"/>
              <p:cNvPicPr>
                <a:picLocks noChangeAspect="1"/>
              </p:cNvPicPr>
              <p:nvPr/>
            </p:nvPicPr>
            <p:blipFill>
              <a:blip r:embed="rId5"/>
              <a:stretch>
                <a:fillRect/>
              </a:stretch>
            </p:blipFill>
            <p:spPr>
              <a:xfrm>
                <a:off x="5836281" y="4743137"/>
                <a:ext cx="869145" cy="869145"/>
              </a:xfrm>
              <a:prstGeom prst="rect">
                <a:avLst/>
              </a:prstGeom>
            </p:spPr>
          </p:pic>
        </p:grpSp>
        <p:sp>
          <p:nvSpPr>
            <p:cNvPr id="78" name="TextBox 77"/>
            <p:cNvSpPr txBox="1"/>
            <p:nvPr/>
          </p:nvSpPr>
          <p:spPr>
            <a:xfrm>
              <a:off x="7539746" y="4870578"/>
              <a:ext cx="2870137" cy="553987"/>
            </a:xfrm>
            <a:prstGeom prst="rect">
              <a:avLst/>
            </a:prstGeom>
          </p:spPr>
          <p:txBody>
            <a:bodyPr wrap="square" lIns="0" tIns="0" rIns="0" bIns="0" rtlCol="0">
              <a:spAutoFit/>
            </a:bodyPr>
            <a:lstStyle/>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t>
              </a:r>
            </a:p>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Active Directory</a:t>
              </a:r>
            </a:p>
          </p:txBody>
        </p:sp>
      </p:grpSp>
      <p:grpSp>
        <p:nvGrpSpPr>
          <p:cNvPr id="85" name="Group 84"/>
          <p:cNvGrpSpPr/>
          <p:nvPr/>
        </p:nvGrpSpPr>
        <p:grpSpPr>
          <a:xfrm>
            <a:off x="7586094" y="3579073"/>
            <a:ext cx="1895406" cy="1274338"/>
            <a:chOff x="7508894" y="4145334"/>
            <a:chExt cx="2628527" cy="1767237"/>
          </a:xfrm>
        </p:grpSpPr>
        <p:pic>
          <p:nvPicPr>
            <p:cNvPr id="86" name="Picture 85"/>
            <p:cNvPicPr>
              <a:picLocks noChangeAspect="1"/>
            </p:cNvPicPr>
            <p:nvPr/>
          </p:nvPicPr>
          <p:blipFill>
            <a:blip r:embed="rId6"/>
            <a:stretch>
              <a:fillRect/>
            </a:stretch>
          </p:blipFill>
          <p:spPr>
            <a:xfrm>
              <a:off x="7508894" y="4145334"/>
              <a:ext cx="2628527" cy="1767237"/>
            </a:xfrm>
            <a:prstGeom prst="rect">
              <a:avLst/>
            </a:prstGeom>
          </p:spPr>
        </p:pic>
        <p:sp>
          <p:nvSpPr>
            <p:cNvPr id="87" name="TextBox 86"/>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77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spTree>
    <p:extLst>
      <p:ext uri="{BB962C8B-B14F-4D97-AF65-F5344CB8AC3E}">
        <p14:creationId xmlns:p14="http://schemas.microsoft.com/office/powerpoint/2010/main" val="24852024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813081">
            <a:off x="2748625" y="2137807"/>
            <a:ext cx="351287" cy="2675659"/>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NZ"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26" name="TextBox 25"/>
          <p:cNvSpPr txBox="1"/>
          <p:nvPr/>
        </p:nvSpPr>
        <p:spPr>
          <a:xfrm>
            <a:off x="3036514" y="2842727"/>
            <a:ext cx="3825711" cy="129266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solidFill>
                  <a:schemeClr val="tx2"/>
                </a:solidFill>
                <a:effectLst/>
                <a:uLnTx/>
                <a:uFillTx/>
              </a:rPr>
              <a:t>ADRS issues a device registration certificate to the client</a:t>
            </a:r>
          </a:p>
        </p:txBody>
      </p:sp>
      <p:grpSp>
        <p:nvGrpSpPr>
          <p:cNvPr id="108" name="Group 107"/>
          <p:cNvGrpSpPr/>
          <p:nvPr/>
        </p:nvGrpSpPr>
        <p:grpSpPr>
          <a:xfrm>
            <a:off x="423126" y="1337022"/>
            <a:ext cx="3913807" cy="892453"/>
            <a:chOff x="423126" y="1337022"/>
            <a:chExt cx="3913807" cy="892453"/>
          </a:xfrm>
        </p:grpSpPr>
        <p:pic>
          <p:nvPicPr>
            <p:cNvPr id="72" name="Picture 71"/>
            <p:cNvPicPr>
              <a:picLocks noChangeAspect="1"/>
            </p:cNvPicPr>
            <p:nvPr/>
          </p:nvPicPr>
          <p:blipFill>
            <a:blip r:embed="rId3"/>
            <a:stretch>
              <a:fillRect/>
            </a:stretch>
          </p:blipFill>
          <p:spPr>
            <a:xfrm>
              <a:off x="2809752" y="1337022"/>
              <a:ext cx="1527181" cy="864063"/>
            </a:xfrm>
            <a:prstGeom prst="rect">
              <a:avLst/>
            </a:prstGeom>
          </p:spPr>
        </p:pic>
        <p:grpSp>
          <p:nvGrpSpPr>
            <p:cNvPr id="107" name="Group 106"/>
            <p:cNvGrpSpPr/>
            <p:nvPr/>
          </p:nvGrpSpPr>
          <p:grpSpPr>
            <a:xfrm>
              <a:off x="3409925" y="1578387"/>
              <a:ext cx="534988" cy="534988"/>
              <a:chOff x="4872039" y="674361"/>
              <a:chExt cx="534988" cy="534988"/>
            </a:xfrm>
          </p:grpSpPr>
          <p:sp>
            <p:nvSpPr>
              <p:cNvPr id="105"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106"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73" name="TextBox 72"/>
            <p:cNvSpPr txBox="1"/>
            <p:nvPr/>
          </p:nvSpPr>
          <p:spPr>
            <a:xfrm>
              <a:off x="423126" y="1414828"/>
              <a:ext cx="2284009" cy="814647"/>
            </a:xfrm>
            <a:prstGeom prst="rect">
              <a:avLst/>
            </a:prstGeom>
          </p:spPr>
          <p:txBody>
            <a:bodyPr wrap="square" lIns="0" tIns="0" rIns="0" bIns="0" rtlCol="0">
              <a:spAutoFit/>
            </a:bodyPr>
            <a:lstStyle/>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Azure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Device Registration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Service</a:t>
              </a:r>
            </a:p>
          </p:txBody>
        </p:sp>
      </p:grpSp>
      <p:grpSp>
        <p:nvGrpSpPr>
          <p:cNvPr id="74" name="Group 73"/>
          <p:cNvGrpSpPr/>
          <p:nvPr/>
        </p:nvGrpSpPr>
        <p:grpSpPr>
          <a:xfrm>
            <a:off x="6647034" y="1337023"/>
            <a:ext cx="5225924" cy="1638258"/>
            <a:chOff x="5079169" y="4224074"/>
            <a:chExt cx="5330714" cy="1671108"/>
          </a:xfrm>
        </p:grpSpPr>
        <p:grpSp>
          <p:nvGrpSpPr>
            <p:cNvPr id="75" name="Group 74"/>
            <p:cNvGrpSpPr/>
            <p:nvPr/>
          </p:nvGrpSpPr>
          <p:grpSpPr>
            <a:xfrm>
              <a:off x="5079169" y="4224074"/>
              <a:ext cx="2338242" cy="1671108"/>
              <a:chOff x="5084066" y="4224074"/>
              <a:chExt cx="2338242" cy="1671108"/>
            </a:xfrm>
          </p:grpSpPr>
          <p:grpSp>
            <p:nvGrpSpPr>
              <p:cNvPr id="77" name="Group 76"/>
              <p:cNvGrpSpPr/>
              <p:nvPr/>
            </p:nvGrpSpPr>
            <p:grpSpPr>
              <a:xfrm>
                <a:off x="5084066" y="4224074"/>
                <a:ext cx="2338242" cy="1671108"/>
                <a:chOff x="2658482" y="4224074"/>
                <a:chExt cx="2338242" cy="1671108"/>
              </a:xfrm>
            </p:grpSpPr>
            <p:grpSp>
              <p:nvGrpSpPr>
                <p:cNvPr id="79" name="Group 78"/>
                <p:cNvGrpSpPr/>
                <p:nvPr/>
              </p:nvGrpSpPr>
              <p:grpSpPr>
                <a:xfrm>
                  <a:off x="2658482" y="4224074"/>
                  <a:ext cx="2338242" cy="1671108"/>
                  <a:chOff x="2658482" y="4224074"/>
                  <a:chExt cx="2338242" cy="1671108"/>
                </a:xfrm>
              </p:grpSpPr>
              <p:pic>
                <p:nvPicPr>
                  <p:cNvPr id="81" name="Picture 80"/>
                  <p:cNvPicPr>
                    <a:picLocks noChangeAspect="1"/>
                  </p:cNvPicPr>
                  <p:nvPr/>
                </p:nvPicPr>
                <p:blipFill>
                  <a:blip r:embed="rId4"/>
                  <a:stretch>
                    <a:fillRect/>
                  </a:stretch>
                </p:blipFill>
                <p:spPr>
                  <a:xfrm>
                    <a:off x="2658482" y="4315745"/>
                    <a:ext cx="2338242" cy="1579437"/>
                  </a:xfrm>
                  <a:prstGeom prst="rect">
                    <a:avLst/>
                  </a:prstGeom>
                </p:spPr>
              </p:pic>
              <p:sp>
                <p:nvSpPr>
                  <p:cNvPr id="82" name="Oval 81"/>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80" name="Freeform 79"/>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a typeface="ＭＳ Ｐゴシック" charset="0"/>
                  </a:endParaRPr>
                </a:p>
              </p:txBody>
            </p:sp>
          </p:grpSp>
          <p:pic>
            <p:nvPicPr>
              <p:cNvPr id="78" name="Picture 77"/>
              <p:cNvPicPr>
                <a:picLocks noChangeAspect="1"/>
              </p:cNvPicPr>
              <p:nvPr/>
            </p:nvPicPr>
            <p:blipFill>
              <a:blip r:embed="rId5"/>
              <a:stretch>
                <a:fillRect/>
              </a:stretch>
            </p:blipFill>
            <p:spPr>
              <a:xfrm>
                <a:off x="5836281" y="4743137"/>
                <a:ext cx="869145" cy="869145"/>
              </a:xfrm>
              <a:prstGeom prst="rect">
                <a:avLst/>
              </a:prstGeom>
            </p:spPr>
          </p:pic>
        </p:grpSp>
        <p:sp>
          <p:nvSpPr>
            <p:cNvPr id="76" name="TextBox 75"/>
            <p:cNvSpPr txBox="1"/>
            <p:nvPr/>
          </p:nvSpPr>
          <p:spPr>
            <a:xfrm>
              <a:off x="7539746" y="4870578"/>
              <a:ext cx="2870137" cy="553987"/>
            </a:xfrm>
            <a:prstGeom prst="rect">
              <a:avLst/>
            </a:prstGeom>
          </p:spPr>
          <p:txBody>
            <a:bodyPr wrap="square" lIns="0" tIns="0" rIns="0" bIns="0" rtlCol="0">
              <a:spAutoFit/>
            </a:bodyPr>
            <a:lstStyle/>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t>
              </a:r>
            </a:p>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Active Directory</a:t>
              </a:r>
            </a:p>
          </p:txBody>
        </p:sp>
      </p:grpSp>
      <p:grpSp>
        <p:nvGrpSpPr>
          <p:cNvPr id="83" name="Group 82"/>
          <p:cNvGrpSpPr/>
          <p:nvPr/>
        </p:nvGrpSpPr>
        <p:grpSpPr>
          <a:xfrm>
            <a:off x="7586094" y="3579073"/>
            <a:ext cx="1895406" cy="1274338"/>
            <a:chOff x="7508894" y="4145334"/>
            <a:chExt cx="2628527" cy="1767237"/>
          </a:xfrm>
        </p:grpSpPr>
        <p:pic>
          <p:nvPicPr>
            <p:cNvPr id="84" name="Picture 83"/>
            <p:cNvPicPr>
              <a:picLocks noChangeAspect="1"/>
            </p:cNvPicPr>
            <p:nvPr/>
          </p:nvPicPr>
          <p:blipFill>
            <a:blip r:embed="rId6"/>
            <a:stretch>
              <a:fillRect/>
            </a:stretch>
          </p:blipFill>
          <p:spPr>
            <a:xfrm>
              <a:off x="7508894" y="4145334"/>
              <a:ext cx="2628527" cy="1767237"/>
            </a:xfrm>
            <a:prstGeom prst="rect">
              <a:avLst/>
            </a:prstGeom>
          </p:spPr>
        </p:pic>
        <p:sp>
          <p:nvSpPr>
            <p:cNvPr id="85" name="TextBox 84"/>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77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spTree>
    <p:extLst>
      <p:ext uri="{BB962C8B-B14F-4D97-AF65-F5344CB8AC3E}">
        <p14:creationId xmlns:p14="http://schemas.microsoft.com/office/powerpoint/2010/main" val="6680320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26" name="TextBox 25"/>
          <p:cNvSpPr txBox="1"/>
          <p:nvPr/>
        </p:nvSpPr>
        <p:spPr>
          <a:xfrm>
            <a:off x="683921" y="3230229"/>
            <a:ext cx="2926029" cy="129266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solidFill>
                  <a:schemeClr val="tx2"/>
                </a:solidFill>
                <a:effectLst/>
                <a:uLnTx/>
                <a:uFillTx/>
              </a:rPr>
              <a:t>MDM URL’s passed to MDM Enrollment Agent</a:t>
            </a:r>
          </a:p>
        </p:txBody>
      </p:sp>
      <p:grpSp>
        <p:nvGrpSpPr>
          <p:cNvPr id="108" name="Group 107"/>
          <p:cNvGrpSpPr/>
          <p:nvPr/>
        </p:nvGrpSpPr>
        <p:grpSpPr>
          <a:xfrm>
            <a:off x="423126" y="1337022"/>
            <a:ext cx="3913807" cy="892453"/>
            <a:chOff x="423126" y="1337022"/>
            <a:chExt cx="3913807" cy="892453"/>
          </a:xfrm>
        </p:grpSpPr>
        <p:pic>
          <p:nvPicPr>
            <p:cNvPr id="72" name="Picture 71"/>
            <p:cNvPicPr>
              <a:picLocks noChangeAspect="1"/>
            </p:cNvPicPr>
            <p:nvPr/>
          </p:nvPicPr>
          <p:blipFill>
            <a:blip r:embed="rId3"/>
            <a:stretch>
              <a:fillRect/>
            </a:stretch>
          </p:blipFill>
          <p:spPr>
            <a:xfrm>
              <a:off x="2809752" y="1337022"/>
              <a:ext cx="1527181" cy="864063"/>
            </a:xfrm>
            <a:prstGeom prst="rect">
              <a:avLst/>
            </a:prstGeom>
          </p:spPr>
        </p:pic>
        <p:grpSp>
          <p:nvGrpSpPr>
            <p:cNvPr id="107" name="Group 106"/>
            <p:cNvGrpSpPr/>
            <p:nvPr/>
          </p:nvGrpSpPr>
          <p:grpSpPr>
            <a:xfrm>
              <a:off x="3409925" y="1578387"/>
              <a:ext cx="534988" cy="534988"/>
              <a:chOff x="4872039" y="674361"/>
              <a:chExt cx="534988" cy="534988"/>
            </a:xfrm>
          </p:grpSpPr>
          <p:sp>
            <p:nvSpPr>
              <p:cNvPr id="105"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106"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73" name="TextBox 72"/>
            <p:cNvSpPr txBox="1"/>
            <p:nvPr/>
          </p:nvSpPr>
          <p:spPr>
            <a:xfrm>
              <a:off x="423126" y="1414828"/>
              <a:ext cx="2284009" cy="814647"/>
            </a:xfrm>
            <a:prstGeom prst="rect">
              <a:avLst/>
            </a:prstGeom>
          </p:spPr>
          <p:txBody>
            <a:bodyPr wrap="square" lIns="0" tIns="0" rIns="0" bIns="0" rtlCol="0">
              <a:spAutoFit/>
            </a:bodyPr>
            <a:lstStyle/>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Azure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Device Registration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Service</a:t>
              </a:r>
            </a:p>
          </p:txBody>
        </p:sp>
      </p:grpSp>
      <p:grpSp>
        <p:nvGrpSpPr>
          <p:cNvPr id="74" name="Group 73"/>
          <p:cNvGrpSpPr/>
          <p:nvPr/>
        </p:nvGrpSpPr>
        <p:grpSpPr>
          <a:xfrm>
            <a:off x="6647034" y="1337023"/>
            <a:ext cx="5225924" cy="1638258"/>
            <a:chOff x="5079169" y="4224074"/>
            <a:chExt cx="5330714" cy="1671108"/>
          </a:xfrm>
        </p:grpSpPr>
        <p:grpSp>
          <p:nvGrpSpPr>
            <p:cNvPr id="75" name="Group 74"/>
            <p:cNvGrpSpPr/>
            <p:nvPr/>
          </p:nvGrpSpPr>
          <p:grpSpPr>
            <a:xfrm>
              <a:off x="5079169" y="4224074"/>
              <a:ext cx="2338242" cy="1671108"/>
              <a:chOff x="5084066" y="4224074"/>
              <a:chExt cx="2338242" cy="1671108"/>
            </a:xfrm>
          </p:grpSpPr>
          <p:grpSp>
            <p:nvGrpSpPr>
              <p:cNvPr id="77" name="Group 76"/>
              <p:cNvGrpSpPr/>
              <p:nvPr/>
            </p:nvGrpSpPr>
            <p:grpSpPr>
              <a:xfrm>
                <a:off x="5084066" y="4224074"/>
                <a:ext cx="2338242" cy="1671108"/>
                <a:chOff x="2658482" y="4224074"/>
                <a:chExt cx="2338242" cy="1671108"/>
              </a:xfrm>
            </p:grpSpPr>
            <p:grpSp>
              <p:nvGrpSpPr>
                <p:cNvPr id="79" name="Group 78"/>
                <p:cNvGrpSpPr/>
                <p:nvPr/>
              </p:nvGrpSpPr>
              <p:grpSpPr>
                <a:xfrm>
                  <a:off x="2658482" y="4224074"/>
                  <a:ext cx="2338242" cy="1671108"/>
                  <a:chOff x="2658482" y="4224074"/>
                  <a:chExt cx="2338242" cy="1671108"/>
                </a:xfrm>
              </p:grpSpPr>
              <p:pic>
                <p:nvPicPr>
                  <p:cNvPr id="81" name="Picture 80"/>
                  <p:cNvPicPr>
                    <a:picLocks noChangeAspect="1"/>
                  </p:cNvPicPr>
                  <p:nvPr/>
                </p:nvPicPr>
                <p:blipFill>
                  <a:blip r:embed="rId4"/>
                  <a:stretch>
                    <a:fillRect/>
                  </a:stretch>
                </p:blipFill>
                <p:spPr>
                  <a:xfrm>
                    <a:off x="2658482" y="4315745"/>
                    <a:ext cx="2338242" cy="1579437"/>
                  </a:xfrm>
                  <a:prstGeom prst="rect">
                    <a:avLst/>
                  </a:prstGeom>
                </p:spPr>
              </p:pic>
              <p:sp>
                <p:nvSpPr>
                  <p:cNvPr id="82" name="Oval 81"/>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80" name="Freeform 79"/>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a typeface="ＭＳ Ｐゴシック" charset="0"/>
                  </a:endParaRPr>
                </a:p>
              </p:txBody>
            </p:sp>
          </p:grpSp>
          <p:pic>
            <p:nvPicPr>
              <p:cNvPr id="78" name="Picture 77"/>
              <p:cNvPicPr>
                <a:picLocks noChangeAspect="1"/>
              </p:cNvPicPr>
              <p:nvPr/>
            </p:nvPicPr>
            <p:blipFill>
              <a:blip r:embed="rId5"/>
              <a:stretch>
                <a:fillRect/>
              </a:stretch>
            </p:blipFill>
            <p:spPr>
              <a:xfrm>
                <a:off x="5836281" y="4743137"/>
                <a:ext cx="869145" cy="869145"/>
              </a:xfrm>
              <a:prstGeom prst="rect">
                <a:avLst/>
              </a:prstGeom>
            </p:spPr>
          </p:pic>
        </p:grpSp>
        <p:sp>
          <p:nvSpPr>
            <p:cNvPr id="76" name="TextBox 75"/>
            <p:cNvSpPr txBox="1"/>
            <p:nvPr/>
          </p:nvSpPr>
          <p:spPr>
            <a:xfrm>
              <a:off x="7539746" y="4870578"/>
              <a:ext cx="2870137" cy="553987"/>
            </a:xfrm>
            <a:prstGeom prst="rect">
              <a:avLst/>
            </a:prstGeom>
          </p:spPr>
          <p:txBody>
            <a:bodyPr wrap="square" lIns="0" tIns="0" rIns="0" bIns="0" rtlCol="0">
              <a:spAutoFit/>
            </a:bodyPr>
            <a:lstStyle/>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t>
              </a:r>
            </a:p>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Active Directory</a:t>
              </a:r>
            </a:p>
          </p:txBody>
        </p:sp>
      </p:grpSp>
      <p:grpSp>
        <p:nvGrpSpPr>
          <p:cNvPr id="83" name="Group 82"/>
          <p:cNvGrpSpPr/>
          <p:nvPr/>
        </p:nvGrpSpPr>
        <p:grpSpPr>
          <a:xfrm>
            <a:off x="7586094" y="3579073"/>
            <a:ext cx="1895406" cy="1274338"/>
            <a:chOff x="7508894" y="4145334"/>
            <a:chExt cx="2628527" cy="1767237"/>
          </a:xfrm>
        </p:grpSpPr>
        <p:pic>
          <p:nvPicPr>
            <p:cNvPr id="84" name="Picture 83"/>
            <p:cNvPicPr>
              <a:picLocks noChangeAspect="1"/>
            </p:cNvPicPr>
            <p:nvPr/>
          </p:nvPicPr>
          <p:blipFill>
            <a:blip r:embed="rId6"/>
            <a:stretch>
              <a:fillRect/>
            </a:stretch>
          </p:blipFill>
          <p:spPr>
            <a:xfrm>
              <a:off x="7508894" y="4145334"/>
              <a:ext cx="2628527" cy="1767237"/>
            </a:xfrm>
            <a:prstGeom prst="rect">
              <a:avLst/>
            </a:prstGeom>
          </p:spPr>
        </p:pic>
        <p:sp>
          <p:nvSpPr>
            <p:cNvPr id="85" name="TextBox 84"/>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77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spTree>
    <p:extLst>
      <p:ext uri="{BB962C8B-B14F-4D97-AF65-F5344CB8AC3E}">
        <p14:creationId xmlns:p14="http://schemas.microsoft.com/office/powerpoint/2010/main" val="38657497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14456206">
            <a:off x="4662183" y="1667896"/>
            <a:ext cx="351287" cy="4310632"/>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NZ"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2" name="Group 1"/>
          <p:cNvGrpSpPr/>
          <p:nvPr/>
        </p:nvGrpSpPr>
        <p:grpSpPr>
          <a:xfrm>
            <a:off x="6647034" y="1337023"/>
            <a:ext cx="5225924" cy="1638258"/>
            <a:chOff x="5079169" y="4224074"/>
            <a:chExt cx="5330714" cy="1671108"/>
          </a:xfrm>
        </p:grpSpPr>
        <p:grpSp>
          <p:nvGrpSpPr>
            <p:cNvPr id="3" name="Group 2"/>
            <p:cNvGrpSpPr/>
            <p:nvPr/>
          </p:nvGrpSpPr>
          <p:grpSpPr>
            <a:xfrm>
              <a:off x="5079169" y="4224074"/>
              <a:ext cx="2338242" cy="1671108"/>
              <a:chOff x="5084066" y="4224074"/>
              <a:chExt cx="2338242" cy="1671108"/>
            </a:xfrm>
          </p:grpSpPr>
          <p:grpSp>
            <p:nvGrpSpPr>
              <p:cNvPr id="5" name="Group 4"/>
              <p:cNvGrpSpPr/>
              <p:nvPr/>
            </p:nvGrpSpPr>
            <p:grpSpPr>
              <a:xfrm>
                <a:off x="5084066" y="4224074"/>
                <a:ext cx="2338242" cy="1671108"/>
                <a:chOff x="2658482" y="4224074"/>
                <a:chExt cx="2338242" cy="1671108"/>
              </a:xfrm>
            </p:grpSpPr>
            <p:grpSp>
              <p:nvGrpSpPr>
                <p:cNvPr id="7" name="Group 6"/>
                <p:cNvGrpSpPr/>
                <p:nvPr/>
              </p:nvGrpSpPr>
              <p:grpSpPr>
                <a:xfrm>
                  <a:off x="2658482" y="4224074"/>
                  <a:ext cx="2338242" cy="1671108"/>
                  <a:chOff x="2658482" y="4224074"/>
                  <a:chExt cx="2338242" cy="1671108"/>
                </a:xfrm>
              </p:grpSpPr>
              <p:pic>
                <p:nvPicPr>
                  <p:cNvPr id="9" name="Picture 8"/>
                  <p:cNvPicPr>
                    <a:picLocks noChangeAspect="1"/>
                  </p:cNvPicPr>
                  <p:nvPr/>
                </p:nvPicPr>
                <p:blipFill>
                  <a:blip r:embed="rId3"/>
                  <a:stretch>
                    <a:fillRect/>
                  </a:stretch>
                </p:blipFill>
                <p:spPr>
                  <a:xfrm>
                    <a:off x="2658482" y="4315745"/>
                    <a:ext cx="2338242" cy="1579437"/>
                  </a:xfrm>
                  <a:prstGeom prst="rect">
                    <a:avLst/>
                  </a:prstGeom>
                </p:spPr>
              </p:pic>
              <p:sp>
                <p:nvSpPr>
                  <p:cNvPr id="10" name="Oval 9"/>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8" name="Freeform 7"/>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a typeface="ＭＳ Ｐゴシック" charset="0"/>
                  </a:endParaRPr>
                </a:p>
              </p:txBody>
            </p:sp>
          </p:grpSp>
          <p:pic>
            <p:nvPicPr>
              <p:cNvPr id="6" name="Picture 5"/>
              <p:cNvPicPr>
                <a:picLocks noChangeAspect="1"/>
              </p:cNvPicPr>
              <p:nvPr/>
            </p:nvPicPr>
            <p:blipFill>
              <a:blip r:embed="rId4"/>
              <a:stretch>
                <a:fillRect/>
              </a:stretch>
            </p:blipFill>
            <p:spPr>
              <a:xfrm>
                <a:off x="5836281" y="4743137"/>
                <a:ext cx="869145" cy="869145"/>
              </a:xfrm>
              <a:prstGeom prst="rect">
                <a:avLst/>
              </a:prstGeom>
            </p:spPr>
          </p:pic>
        </p:grpSp>
        <p:sp>
          <p:nvSpPr>
            <p:cNvPr id="4" name="TextBox 3"/>
            <p:cNvSpPr txBox="1"/>
            <p:nvPr/>
          </p:nvSpPr>
          <p:spPr>
            <a:xfrm>
              <a:off x="7539746" y="4870578"/>
              <a:ext cx="2870137" cy="553987"/>
            </a:xfrm>
            <a:prstGeom prst="rect">
              <a:avLst/>
            </a:prstGeom>
          </p:spPr>
          <p:txBody>
            <a:bodyPr wrap="square" lIns="0" tIns="0" rIns="0" bIns="0" rtlCol="0">
              <a:spAutoFit/>
            </a:bodyPr>
            <a:lstStyle/>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t>
              </a:r>
            </a:p>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Active Directory</a:t>
              </a:r>
            </a:p>
          </p:txBody>
        </p:sp>
      </p:gr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26" name="TextBox 25"/>
          <p:cNvSpPr txBox="1"/>
          <p:nvPr/>
        </p:nvSpPr>
        <p:spPr>
          <a:xfrm>
            <a:off x="211275" y="3153017"/>
            <a:ext cx="4367777" cy="129266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solidFill>
                  <a:schemeClr val="tx2"/>
                </a:solidFill>
                <a:effectLst/>
                <a:uLnTx/>
                <a:uFillTx/>
              </a:rPr>
              <a:t>MDM Agent connects to Azure AD for SSO token to access MDM application</a:t>
            </a:r>
          </a:p>
        </p:txBody>
      </p:sp>
      <p:grpSp>
        <p:nvGrpSpPr>
          <p:cNvPr id="76" name="Group 75"/>
          <p:cNvGrpSpPr/>
          <p:nvPr/>
        </p:nvGrpSpPr>
        <p:grpSpPr>
          <a:xfrm>
            <a:off x="423126" y="1337022"/>
            <a:ext cx="3913807" cy="892453"/>
            <a:chOff x="423126" y="1337022"/>
            <a:chExt cx="3913807" cy="892453"/>
          </a:xfrm>
        </p:grpSpPr>
        <p:pic>
          <p:nvPicPr>
            <p:cNvPr id="77" name="Picture 76"/>
            <p:cNvPicPr>
              <a:picLocks noChangeAspect="1"/>
            </p:cNvPicPr>
            <p:nvPr/>
          </p:nvPicPr>
          <p:blipFill>
            <a:blip r:embed="rId5"/>
            <a:stretch>
              <a:fillRect/>
            </a:stretch>
          </p:blipFill>
          <p:spPr>
            <a:xfrm>
              <a:off x="2809752" y="1337022"/>
              <a:ext cx="1527181" cy="864063"/>
            </a:xfrm>
            <a:prstGeom prst="rect">
              <a:avLst/>
            </a:prstGeom>
          </p:spPr>
        </p:pic>
        <p:grpSp>
          <p:nvGrpSpPr>
            <p:cNvPr id="78" name="Group 77"/>
            <p:cNvGrpSpPr/>
            <p:nvPr/>
          </p:nvGrpSpPr>
          <p:grpSpPr>
            <a:xfrm>
              <a:off x="3409925" y="1578387"/>
              <a:ext cx="534988" cy="534988"/>
              <a:chOff x="4872039" y="674361"/>
              <a:chExt cx="534988" cy="534988"/>
            </a:xfrm>
          </p:grpSpPr>
          <p:sp>
            <p:nvSpPr>
              <p:cNvPr id="80"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81"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79" name="TextBox 78"/>
            <p:cNvSpPr txBox="1"/>
            <p:nvPr/>
          </p:nvSpPr>
          <p:spPr>
            <a:xfrm>
              <a:off x="423126" y="1414828"/>
              <a:ext cx="2284009" cy="814647"/>
            </a:xfrm>
            <a:prstGeom prst="rect">
              <a:avLst/>
            </a:prstGeom>
          </p:spPr>
          <p:txBody>
            <a:bodyPr wrap="square" lIns="0" tIns="0" rIns="0" bIns="0" rtlCol="0">
              <a:spAutoFit/>
            </a:bodyPr>
            <a:lstStyle/>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Azure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Device Registration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Service</a:t>
              </a:r>
            </a:p>
          </p:txBody>
        </p:sp>
      </p:grpSp>
      <p:grpSp>
        <p:nvGrpSpPr>
          <p:cNvPr id="82" name="Group 81"/>
          <p:cNvGrpSpPr/>
          <p:nvPr/>
        </p:nvGrpSpPr>
        <p:grpSpPr>
          <a:xfrm>
            <a:off x="7586094" y="3579073"/>
            <a:ext cx="1895406" cy="1274338"/>
            <a:chOff x="7508894" y="4145334"/>
            <a:chExt cx="2628527" cy="1767237"/>
          </a:xfrm>
        </p:grpSpPr>
        <p:pic>
          <p:nvPicPr>
            <p:cNvPr id="83" name="Picture 82"/>
            <p:cNvPicPr>
              <a:picLocks noChangeAspect="1"/>
            </p:cNvPicPr>
            <p:nvPr/>
          </p:nvPicPr>
          <p:blipFill>
            <a:blip r:embed="rId6"/>
            <a:stretch>
              <a:fillRect/>
            </a:stretch>
          </p:blipFill>
          <p:spPr>
            <a:xfrm>
              <a:off x="7508894" y="4145334"/>
              <a:ext cx="2628527" cy="1767237"/>
            </a:xfrm>
            <a:prstGeom prst="rect">
              <a:avLst/>
            </a:prstGeom>
          </p:spPr>
        </p:pic>
        <p:sp>
          <p:nvSpPr>
            <p:cNvPr id="84" name="TextBox 83"/>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77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spTree>
    <p:extLst>
      <p:ext uri="{BB962C8B-B14F-4D97-AF65-F5344CB8AC3E}">
        <p14:creationId xmlns:p14="http://schemas.microsoft.com/office/powerpoint/2010/main" val="26621655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3614339">
            <a:off x="4698027" y="1688690"/>
            <a:ext cx="351287" cy="4228051"/>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NZ"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26" name="TextBox 25"/>
          <p:cNvSpPr txBox="1"/>
          <p:nvPr/>
        </p:nvSpPr>
        <p:spPr>
          <a:xfrm>
            <a:off x="1360844" y="2786339"/>
            <a:ext cx="3825711"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solidFill>
                  <a:schemeClr val="tx2"/>
                </a:solidFill>
                <a:effectLst/>
                <a:uLnTx/>
                <a:uFillTx/>
              </a:rPr>
              <a:t>Azure AD returns MDM SSO Token</a:t>
            </a:r>
          </a:p>
        </p:txBody>
      </p:sp>
      <p:grpSp>
        <p:nvGrpSpPr>
          <p:cNvPr id="74" name="Group 73"/>
          <p:cNvGrpSpPr/>
          <p:nvPr/>
        </p:nvGrpSpPr>
        <p:grpSpPr>
          <a:xfrm>
            <a:off x="423126" y="1337022"/>
            <a:ext cx="3913807" cy="892453"/>
            <a:chOff x="423126" y="1337022"/>
            <a:chExt cx="3913807" cy="892453"/>
          </a:xfrm>
        </p:grpSpPr>
        <p:pic>
          <p:nvPicPr>
            <p:cNvPr id="75" name="Picture 74"/>
            <p:cNvPicPr>
              <a:picLocks noChangeAspect="1"/>
            </p:cNvPicPr>
            <p:nvPr/>
          </p:nvPicPr>
          <p:blipFill>
            <a:blip r:embed="rId3"/>
            <a:stretch>
              <a:fillRect/>
            </a:stretch>
          </p:blipFill>
          <p:spPr>
            <a:xfrm>
              <a:off x="2809752" y="1337022"/>
              <a:ext cx="1527181" cy="864063"/>
            </a:xfrm>
            <a:prstGeom prst="rect">
              <a:avLst/>
            </a:prstGeom>
          </p:spPr>
        </p:pic>
        <p:grpSp>
          <p:nvGrpSpPr>
            <p:cNvPr id="76" name="Group 75"/>
            <p:cNvGrpSpPr/>
            <p:nvPr/>
          </p:nvGrpSpPr>
          <p:grpSpPr>
            <a:xfrm>
              <a:off x="3409925" y="1578387"/>
              <a:ext cx="534988" cy="534988"/>
              <a:chOff x="4872039" y="674361"/>
              <a:chExt cx="534988" cy="534988"/>
            </a:xfrm>
          </p:grpSpPr>
          <p:sp>
            <p:nvSpPr>
              <p:cNvPr id="78"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9"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77" name="TextBox 76"/>
            <p:cNvSpPr txBox="1"/>
            <p:nvPr/>
          </p:nvSpPr>
          <p:spPr>
            <a:xfrm>
              <a:off x="423126" y="1414828"/>
              <a:ext cx="2284009" cy="814647"/>
            </a:xfrm>
            <a:prstGeom prst="rect">
              <a:avLst/>
            </a:prstGeom>
          </p:spPr>
          <p:txBody>
            <a:bodyPr wrap="square" lIns="0" tIns="0" rIns="0" bIns="0" rtlCol="0">
              <a:spAutoFit/>
            </a:bodyPr>
            <a:lstStyle/>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Azure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Device Registration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Service</a:t>
              </a:r>
            </a:p>
          </p:txBody>
        </p:sp>
      </p:grpSp>
      <p:grpSp>
        <p:nvGrpSpPr>
          <p:cNvPr id="80" name="Group 79"/>
          <p:cNvGrpSpPr/>
          <p:nvPr/>
        </p:nvGrpSpPr>
        <p:grpSpPr>
          <a:xfrm>
            <a:off x="6647034" y="1337023"/>
            <a:ext cx="5225924" cy="1638258"/>
            <a:chOff x="5079169" y="4224074"/>
            <a:chExt cx="5330714" cy="1671108"/>
          </a:xfrm>
        </p:grpSpPr>
        <p:grpSp>
          <p:nvGrpSpPr>
            <p:cNvPr id="81" name="Group 80"/>
            <p:cNvGrpSpPr/>
            <p:nvPr/>
          </p:nvGrpSpPr>
          <p:grpSpPr>
            <a:xfrm>
              <a:off x="5079169" y="4224074"/>
              <a:ext cx="2338242" cy="1671108"/>
              <a:chOff x="5084066" y="4224074"/>
              <a:chExt cx="2338242" cy="1671108"/>
            </a:xfrm>
          </p:grpSpPr>
          <p:grpSp>
            <p:nvGrpSpPr>
              <p:cNvPr id="83" name="Group 82"/>
              <p:cNvGrpSpPr/>
              <p:nvPr/>
            </p:nvGrpSpPr>
            <p:grpSpPr>
              <a:xfrm>
                <a:off x="5084066" y="4224074"/>
                <a:ext cx="2338242" cy="1671108"/>
                <a:chOff x="2658482" y="4224074"/>
                <a:chExt cx="2338242" cy="1671108"/>
              </a:xfrm>
            </p:grpSpPr>
            <p:grpSp>
              <p:nvGrpSpPr>
                <p:cNvPr id="85" name="Group 84"/>
                <p:cNvGrpSpPr/>
                <p:nvPr/>
              </p:nvGrpSpPr>
              <p:grpSpPr>
                <a:xfrm>
                  <a:off x="2658482" y="4224074"/>
                  <a:ext cx="2338242" cy="1671108"/>
                  <a:chOff x="2658482" y="4224074"/>
                  <a:chExt cx="2338242" cy="1671108"/>
                </a:xfrm>
              </p:grpSpPr>
              <p:pic>
                <p:nvPicPr>
                  <p:cNvPr id="87" name="Picture 86"/>
                  <p:cNvPicPr>
                    <a:picLocks noChangeAspect="1"/>
                  </p:cNvPicPr>
                  <p:nvPr/>
                </p:nvPicPr>
                <p:blipFill>
                  <a:blip r:embed="rId4"/>
                  <a:stretch>
                    <a:fillRect/>
                  </a:stretch>
                </p:blipFill>
                <p:spPr>
                  <a:xfrm>
                    <a:off x="2658482" y="4315745"/>
                    <a:ext cx="2338242" cy="1579437"/>
                  </a:xfrm>
                  <a:prstGeom prst="rect">
                    <a:avLst/>
                  </a:prstGeom>
                </p:spPr>
              </p:pic>
              <p:sp>
                <p:nvSpPr>
                  <p:cNvPr id="88" name="Oval 87"/>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86" name="Freeform 85"/>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a typeface="ＭＳ Ｐゴシック" charset="0"/>
                  </a:endParaRPr>
                </a:p>
              </p:txBody>
            </p:sp>
          </p:grpSp>
          <p:pic>
            <p:nvPicPr>
              <p:cNvPr id="84" name="Picture 83"/>
              <p:cNvPicPr>
                <a:picLocks noChangeAspect="1"/>
              </p:cNvPicPr>
              <p:nvPr/>
            </p:nvPicPr>
            <p:blipFill>
              <a:blip r:embed="rId5"/>
              <a:stretch>
                <a:fillRect/>
              </a:stretch>
            </p:blipFill>
            <p:spPr>
              <a:xfrm>
                <a:off x="5836281" y="4743137"/>
                <a:ext cx="869145" cy="869145"/>
              </a:xfrm>
              <a:prstGeom prst="rect">
                <a:avLst/>
              </a:prstGeom>
            </p:spPr>
          </p:pic>
        </p:grpSp>
        <p:sp>
          <p:nvSpPr>
            <p:cNvPr id="82" name="TextBox 81"/>
            <p:cNvSpPr txBox="1"/>
            <p:nvPr/>
          </p:nvSpPr>
          <p:spPr>
            <a:xfrm>
              <a:off x="7539746" y="4870578"/>
              <a:ext cx="2870137" cy="553987"/>
            </a:xfrm>
            <a:prstGeom prst="rect">
              <a:avLst/>
            </a:prstGeom>
          </p:spPr>
          <p:txBody>
            <a:bodyPr wrap="square" lIns="0" tIns="0" rIns="0" bIns="0" rtlCol="0">
              <a:spAutoFit/>
            </a:bodyPr>
            <a:lstStyle/>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t>
              </a:r>
            </a:p>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Active Directory</a:t>
              </a:r>
            </a:p>
          </p:txBody>
        </p:sp>
      </p:grpSp>
      <p:grpSp>
        <p:nvGrpSpPr>
          <p:cNvPr id="89" name="Group 88"/>
          <p:cNvGrpSpPr/>
          <p:nvPr/>
        </p:nvGrpSpPr>
        <p:grpSpPr>
          <a:xfrm>
            <a:off x="7586094" y="3579073"/>
            <a:ext cx="1895406" cy="1274338"/>
            <a:chOff x="7508894" y="4145334"/>
            <a:chExt cx="2628527" cy="1767237"/>
          </a:xfrm>
        </p:grpSpPr>
        <p:pic>
          <p:nvPicPr>
            <p:cNvPr id="90" name="Picture 89"/>
            <p:cNvPicPr>
              <a:picLocks noChangeAspect="1"/>
            </p:cNvPicPr>
            <p:nvPr/>
          </p:nvPicPr>
          <p:blipFill>
            <a:blip r:embed="rId6"/>
            <a:stretch>
              <a:fillRect/>
            </a:stretch>
          </p:blipFill>
          <p:spPr>
            <a:xfrm>
              <a:off x="7508894" y="4145334"/>
              <a:ext cx="2628527" cy="1767237"/>
            </a:xfrm>
            <a:prstGeom prst="rect">
              <a:avLst/>
            </a:prstGeom>
          </p:spPr>
        </p:pic>
        <p:sp>
          <p:nvSpPr>
            <p:cNvPr id="91" name="TextBox 90"/>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77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spTree>
    <p:extLst>
      <p:ext uri="{BB962C8B-B14F-4D97-AF65-F5344CB8AC3E}">
        <p14:creationId xmlns:p14="http://schemas.microsoft.com/office/powerpoint/2010/main" val="1328895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15783449">
            <a:off x="5116312" y="2403341"/>
            <a:ext cx="351287" cy="4611026"/>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NZ"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26" name="TextBox 25"/>
          <p:cNvSpPr txBox="1"/>
          <p:nvPr/>
        </p:nvSpPr>
        <p:spPr>
          <a:xfrm>
            <a:off x="3702568" y="4950543"/>
            <a:ext cx="3825711" cy="129266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solidFill>
                  <a:schemeClr val="tx2"/>
                </a:solidFill>
                <a:effectLst/>
                <a:uLnTx/>
                <a:uFillTx/>
              </a:rPr>
              <a:t>MDM Agent uses SSO Token to start MDM enrollment</a:t>
            </a:r>
          </a:p>
        </p:txBody>
      </p:sp>
      <p:grpSp>
        <p:nvGrpSpPr>
          <p:cNvPr id="74" name="Group 73"/>
          <p:cNvGrpSpPr/>
          <p:nvPr/>
        </p:nvGrpSpPr>
        <p:grpSpPr>
          <a:xfrm>
            <a:off x="423126" y="1337022"/>
            <a:ext cx="3913807" cy="892453"/>
            <a:chOff x="423126" y="1337022"/>
            <a:chExt cx="3913807" cy="892453"/>
          </a:xfrm>
        </p:grpSpPr>
        <p:pic>
          <p:nvPicPr>
            <p:cNvPr id="75" name="Picture 74"/>
            <p:cNvPicPr>
              <a:picLocks noChangeAspect="1"/>
            </p:cNvPicPr>
            <p:nvPr/>
          </p:nvPicPr>
          <p:blipFill>
            <a:blip r:embed="rId3"/>
            <a:stretch>
              <a:fillRect/>
            </a:stretch>
          </p:blipFill>
          <p:spPr>
            <a:xfrm>
              <a:off x="2809752" y="1337022"/>
              <a:ext cx="1527181" cy="864063"/>
            </a:xfrm>
            <a:prstGeom prst="rect">
              <a:avLst/>
            </a:prstGeom>
          </p:spPr>
        </p:pic>
        <p:grpSp>
          <p:nvGrpSpPr>
            <p:cNvPr id="76" name="Group 75"/>
            <p:cNvGrpSpPr/>
            <p:nvPr/>
          </p:nvGrpSpPr>
          <p:grpSpPr>
            <a:xfrm>
              <a:off x="3409925" y="1578387"/>
              <a:ext cx="534988" cy="534988"/>
              <a:chOff x="4872039" y="674361"/>
              <a:chExt cx="534988" cy="534988"/>
            </a:xfrm>
          </p:grpSpPr>
          <p:sp>
            <p:nvSpPr>
              <p:cNvPr id="78"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9"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77" name="TextBox 76"/>
            <p:cNvSpPr txBox="1"/>
            <p:nvPr/>
          </p:nvSpPr>
          <p:spPr>
            <a:xfrm>
              <a:off x="423126" y="1414828"/>
              <a:ext cx="2284009" cy="814647"/>
            </a:xfrm>
            <a:prstGeom prst="rect">
              <a:avLst/>
            </a:prstGeom>
          </p:spPr>
          <p:txBody>
            <a:bodyPr wrap="square" lIns="0" tIns="0" rIns="0" bIns="0" rtlCol="0">
              <a:spAutoFit/>
            </a:bodyPr>
            <a:lstStyle/>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Azure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Device Registration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Service</a:t>
              </a:r>
            </a:p>
          </p:txBody>
        </p:sp>
      </p:grpSp>
      <p:grpSp>
        <p:nvGrpSpPr>
          <p:cNvPr id="80" name="Group 79"/>
          <p:cNvGrpSpPr/>
          <p:nvPr/>
        </p:nvGrpSpPr>
        <p:grpSpPr>
          <a:xfrm>
            <a:off x="6647034" y="1337023"/>
            <a:ext cx="5225924" cy="1638258"/>
            <a:chOff x="5079169" y="4224074"/>
            <a:chExt cx="5330714" cy="1671108"/>
          </a:xfrm>
        </p:grpSpPr>
        <p:grpSp>
          <p:nvGrpSpPr>
            <p:cNvPr id="81" name="Group 80"/>
            <p:cNvGrpSpPr/>
            <p:nvPr/>
          </p:nvGrpSpPr>
          <p:grpSpPr>
            <a:xfrm>
              <a:off x="5079169" y="4224074"/>
              <a:ext cx="2338242" cy="1671108"/>
              <a:chOff x="5084066" y="4224074"/>
              <a:chExt cx="2338242" cy="1671108"/>
            </a:xfrm>
          </p:grpSpPr>
          <p:grpSp>
            <p:nvGrpSpPr>
              <p:cNvPr id="83" name="Group 82"/>
              <p:cNvGrpSpPr/>
              <p:nvPr/>
            </p:nvGrpSpPr>
            <p:grpSpPr>
              <a:xfrm>
                <a:off x="5084066" y="4224074"/>
                <a:ext cx="2338242" cy="1671108"/>
                <a:chOff x="2658482" y="4224074"/>
                <a:chExt cx="2338242" cy="1671108"/>
              </a:xfrm>
            </p:grpSpPr>
            <p:grpSp>
              <p:nvGrpSpPr>
                <p:cNvPr id="85" name="Group 84"/>
                <p:cNvGrpSpPr/>
                <p:nvPr/>
              </p:nvGrpSpPr>
              <p:grpSpPr>
                <a:xfrm>
                  <a:off x="2658482" y="4224074"/>
                  <a:ext cx="2338242" cy="1671108"/>
                  <a:chOff x="2658482" y="4224074"/>
                  <a:chExt cx="2338242" cy="1671108"/>
                </a:xfrm>
              </p:grpSpPr>
              <p:pic>
                <p:nvPicPr>
                  <p:cNvPr id="87" name="Picture 86"/>
                  <p:cNvPicPr>
                    <a:picLocks noChangeAspect="1"/>
                  </p:cNvPicPr>
                  <p:nvPr/>
                </p:nvPicPr>
                <p:blipFill>
                  <a:blip r:embed="rId4"/>
                  <a:stretch>
                    <a:fillRect/>
                  </a:stretch>
                </p:blipFill>
                <p:spPr>
                  <a:xfrm>
                    <a:off x="2658482" y="4315745"/>
                    <a:ext cx="2338242" cy="1579437"/>
                  </a:xfrm>
                  <a:prstGeom prst="rect">
                    <a:avLst/>
                  </a:prstGeom>
                </p:spPr>
              </p:pic>
              <p:sp>
                <p:nvSpPr>
                  <p:cNvPr id="88" name="Oval 87"/>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86" name="Freeform 85"/>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a typeface="ＭＳ Ｐゴシック" charset="0"/>
                  </a:endParaRPr>
                </a:p>
              </p:txBody>
            </p:sp>
          </p:grpSp>
          <p:pic>
            <p:nvPicPr>
              <p:cNvPr id="84" name="Picture 83"/>
              <p:cNvPicPr>
                <a:picLocks noChangeAspect="1"/>
              </p:cNvPicPr>
              <p:nvPr/>
            </p:nvPicPr>
            <p:blipFill>
              <a:blip r:embed="rId5"/>
              <a:stretch>
                <a:fillRect/>
              </a:stretch>
            </p:blipFill>
            <p:spPr>
              <a:xfrm>
                <a:off x="5836281" y="4743137"/>
                <a:ext cx="869145" cy="869145"/>
              </a:xfrm>
              <a:prstGeom prst="rect">
                <a:avLst/>
              </a:prstGeom>
            </p:spPr>
          </p:pic>
        </p:grpSp>
        <p:sp>
          <p:nvSpPr>
            <p:cNvPr id="82" name="TextBox 81"/>
            <p:cNvSpPr txBox="1"/>
            <p:nvPr/>
          </p:nvSpPr>
          <p:spPr>
            <a:xfrm>
              <a:off x="7539746" y="4870578"/>
              <a:ext cx="2870137" cy="553987"/>
            </a:xfrm>
            <a:prstGeom prst="rect">
              <a:avLst/>
            </a:prstGeom>
          </p:spPr>
          <p:txBody>
            <a:bodyPr wrap="square" lIns="0" tIns="0" rIns="0" bIns="0" rtlCol="0">
              <a:spAutoFit/>
            </a:bodyPr>
            <a:lstStyle/>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t>
              </a:r>
            </a:p>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Active Directory</a:t>
              </a:r>
            </a:p>
          </p:txBody>
        </p:sp>
      </p:grpSp>
      <p:grpSp>
        <p:nvGrpSpPr>
          <p:cNvPr id="89" name="Group 88"/>
          <p:cNvGrpSpPr/>
          <p:nvPr/>
        </p:nvGrpSpPr>
        <p:grpSpPr>
          <a:xfrm>
            <a:off x="7586094" y="3579073"/>
            <a:ext cx="1895406" cy="1274338"/>
            <a:chOff x="7508894" y="4145334"/>
            <a:chExt cx="2628527" cy="1767237"/>
          </a:xfrm>
        </p:grpSpPr>
        <p:pic>
          <p:nvPicPr>
            <p:cNvPr id="90" name="Picture 89"/>
            <p:cNvPicPr>
              <a:picLocks noChangeAspect="1"/>
            </p:cNvPicPr>
            <p:nvPr/>
          </p:nvPicPr>
          <p:blipFill>
            <a:blip r:embed="rId6"/>
            <a:stretch>
              <a:fillRect/>
            </a:stretch>
          </p:blipFill>
          <p:spPr>
            <a:xfrm>
              <a:off x="7508894" y="4145334"/>
              <a:ext cx="2628527" cy="1767237"/>
            </a:xfrm>
            <a:prstGeom prst="rect">
              <a:avLst/>
            </a:prstGeom>
          </p:spPr>
        </p:pic>
        <p:sp>
          <p:nvSpPr>
            <p:cNvPr id="91" name="TextBox 90"/>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77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spTree>
    <p:extLst>
      <p:ext uri="{BB962C8B-B14F-4D97-AF65-F5344CB8AC3E}">
        <p14:creationId xmlns:p14="http://schemas.microsoft.com/office/powerpoint/2010/main" val="13437315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p:cNvSpPr/>
          <p:nvPr/>
        </p:nvSpPr>
        <p:spPr bwMode="auto">
          <a:xfrm rot="4945338">
            <a:off x="5182783" y="2403341"/>
            <a:ext cx="351287" cy="4611026"/>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NZ"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71" name="Group 70"/>
          <p:cNvGrpSpPr/>
          <p:nvPr/>
        </p:nvGrpSpPr>
        <p:grpSpPr>
          <a:xfrm>
            <a:off x="961653" y="4813723"/>
            <a:ext cx="2295524" cy="1357313"/>
            <a:chOff x="3579812" y="4800602"/>
            <a:chExt cx="2295524" cy="1357313"/>
          </a:xfrm>
        </p:grpSpPr>
        <p:grpSp>
          <p:nvGrpSpPr>
            <p:cNvPr id="18" name="Group 4"/>
            <p:cNvGrpSpPr>
              <a:grpSpLocks noChangeAspect="1"/>
            </p:cNvGrpSpPr>
            <p:nvPr/>
          </p:nvGrpSpPr>
          <p:grpSpPr bwMode="auto">
            <a:xfrm>
              <a:off x="3579812" y="4800602"/>
              <a:ext cx="2295524" cy="1357313"/>
              <a:chOff x="2255" y="3024"/>
              <a:chExt cx="1446" cy="855"/>
            </a:xfrm>
          </p:grpSpPr>
          <p:sp>
            <p:nvSpPr>
              <p:cNvPr id="19"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2"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3"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24"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5" name="Rectangle 20"/>
              <p:cNvSpPr>
                <a:spLocks noChangeArrowheads="1"/>
              </p:cNvSpPr>
              <p:nvPr/>
            </p:nvSpPr>
            <p:spPr bwMode="auto">
              <a:xfrm>
                <a:off x="2819" y="3490"/>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2824" y="3385"/>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2928" y="3384"/>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2985" y="3277"/>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2829" y="3279"/>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5"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2753" y="3084"/>
                <a:ext cx="8"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2767" y="3089"/>
                <a:ext cx="11"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8"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49"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0"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1"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2"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3"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4" name="Oval 39"/>
              <p:cNvSpPr>
                <a:spLocks noChangeArrowheads="1"/>
              </p:cNvSpPr>
              <p:nvPr/>
            </p:nvSpPr>
            <p:spPr bwMode="auto">
              <a:xfrm>
                <a:off x="2512" y="3120"/>
                <a:ext cx="20"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5"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6"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7"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8"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59" name="Freeform 44"/>
              <p:cNvSpPr>
                <a:spLocks/>
              </p:cNvSpPr>
              <p:nvPr/>
            </p:nvSpPr>
            <p:spPr bwMode="auto">
              <a:xfrm>
                <a:off x="2742" y="3805"/>
                <a:ext cx="546" cy="43"/>
              </a:xfrm>
              <a:custGeom>
                <a:avLst/>
                <a:gdLst>
                  <a:gd name="T0" fmla="*/ 523 w 546"/>
                  <a:gd name="T1" fmla="*/ 0 h 43"/>
                  <a:gd name="T2" fmla="*/ 36 w 546"/>
                  <a:gd name="T3" fmla="*/ 0 h 43"/>
                  <a:gd name="T4" fmla="*/ 0 w 546"/>
                  <a:gd name="T5" fmla="*/ 43 h 43"/>
                  <a:gd name="T6" fmla="*/ 546 w 546"/>
                  <a:gd name="T7" fmla="*/ 43 h 43"/>
                  <a:gd name="T8" fmla="*/ 523 w 546"/>
                  <a:gd name="T9" fmla="*/ 0 h 43"/>
                </a:gdLst>
                <a:ahLst/>
                <a:cxnLst>
                  <a:cxn ang="0">
                    <a:pos x="T0" y="T1"/>
                  </a:cxn>
                  <a:cxn ang="0">
                    <a:pos x="T2" y="T3"/>
                  </a:cxn>
                  <a:cxn ang="0">
                    <a:pos x="T4" y="T5"/>
                  </a:cxn>
                  <a:cxn ang="0">
                    <a:pos x="T6" y="T7"/>
                  </a:cxn>
                  <a:cxn ang="0">
                    <a:pos x="T8" y="T9"/>
                  </a:cxn>
                </a:cxnLst>
                <a:rect l="0" t="0" r="r" b="b"/>
                <a:pathLst>
                  <a:path w="546" h="43">
                    <a:moveTo>
                      <a:pt x="523" y="0"/>
                    </a:moveTo>
                    <a:lnTo>
                      <a:pt x="36" y="0"/>
                    </a:lnTo>
                    <a:lnTo>
                      <a:pt x="0" y="43"/>
                    </a:lnTo>
                    <a:lnTo>
                      <a:pt x="546" y="43"/>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a:off x="3285" y="3805"/>
                <a:ext cx="170" cy="43"/>
              </a:xfrm>
              <a:custGeom>
                <a:avLst/>
                <a:gdLst>
                  <a:gd name="T0" fmla="*/ 0 w 170"/>
                  <a:gd name="T1" fmla="*/ 0 h 43"/>
                  <a:gd name="T2" fmla="*/ 133 w 170"/>
                  <a:gd name="T3" fmla="*/ 0 h 43"/>
                  <a:gd name="T4" fmla="*/ 170 w 170"/>
                  <a:gd name="T5" fmla="*/ 43 h 43"/>
                  <a:gd name="T6" fmla="*/ 28 w 170"/>
                  <a:gd name="T7" fmla="*/ 43 h 43"/>
                  <a:gd name="T8" fmla="*/ 0 w 170"/>
                  <a:gd name="T9" fmla="*/ 0 h 43"/>
                </a:gdLst>
                <a:ahLst/>
                <a:cxnLst>
                  <a:cxn ang="0">
                    <a:pos x="T0" y="T1"/>
                  </a:cxn>
                  <a:cxn ang="0">
                    <a:pos x="T2" y="T3"/>
                  </a:cxn>
                  <a:cxn ang="0">
                    <a:pos x="T4" y="T5"/>
                  </a:cxn>
                  <a:cxn ang="0">
                    <a:pos x="T6" y="T7"/>
                  </a:cxn>
                  <a:cxn ang="0">
                    <a:pos x="T8" y="T9"/>
                  </a:cxn>
                </a:cxnLst>
                <a:rect l="0" t="0" r="r" b="b"/>
                <a:pathLst>
                  <a:path w="170" h="43">
                    <a:moveTo>
                      <a:pt x="0" y="0"/>
                    </a:moveTo>
                    <a:lnTo>
                      <a:pt x="133" y="0"/>
                    </a:lnTo>
                    <a:lnTo>
                      <a:pt x="170" y="43"/>
                    </a:lnTo>
                    <a:lnTo>
                      <a:pt x="28" y="4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1"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2"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63" name="TextBox 62"/>
            <p:cNvSpPr txBox="1"/>
            <p:nvPr/>
          </p:nvSpPr>
          <p:spPr>
            <a:xfrm>
              <a:off x="4850084" y="4937422"/>
              <a:ext cx="76013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64" name="Rectangle 20"/>
            <p:cNvSpPr>
              <a:spLocks noChangeArrowheads="1"/>
            </p:cNvSpPr>
            <p:nvPr/>
          </p:nvSpPr>
          <p:spPr bwMode="auto">
            <a:xfrm>
              <a:off x="4245515" y="5540378"/>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5" name="Rectangle 20"/>
            <p:cNvSpPr>
              <a:spLocks noChangeArrowheads="1"/>
            </p:cNvSpPr>
            <p:nvPr/>
          </p:nvSpPr>
          <p:spPr bwMode="auto">
            <a:xfrm>
              <a:off x="4245515" y="5481894"/>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6" name="Rectangle 20"/>
            <p:cNvSpPr>
              <a:spLocks noChangeArrowheads="1"/>
            </p:cNvSpPr>
            <p:nvPr/>
          </p:nvSpPr>
          <p:spPr bwMode="auto">
            <a:xfrm>
              <a:off x="4245515" y="5423410"/>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7" name="Rectangle 20"/>
            <p:cNvSpPr>
              <a:spLocks noChangeArrowheads="1"/>
            </p:cNvSpPr>
            <p:nvPr/>
          </p:nvSpPr>
          <p:spPr bwMode="auto">
            <a:xfrm>
              <a:off x="4245515" y="5364926"/>
              <a:ext cx="209007" cy="515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8" name="Rectangle 20"/>
            <p:cNvSpPr>
              <a:spLocks noChangeArrowheads="1"/>
            </p:cNvSpPr>
            <p:nvPr/>
          </p:nvSpPr>
          <p:spPr bwMode="auto">
            <a:xfrm>
              <a:off x="4245515" y="5306442"/>
              <a:ext cx="209007" cy="51594"/>
            </a:xfrm>
            <a:prstGeom prst="rect">
              <a:avLst/>
            </a:prstGeom>
            <a:solidFill>
              <a:srgbClr val="019E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69" name="Rectangle 20"/>
            <p:cNvSpPr>
              <a:spLocks noChangeArrowheads="1"/>
            </p:cNvSpPr>
            <p:nvPr/>
          </p:nvSpPr>
          <p:spPr bwMode="auto">
            <a:xfrm>
              <a:off x="4245515" y="5247958"/>
              <a:ext cx="209007" cy="51594"/>
            </a:xfrm>
            <a:prstGeom prst="rect">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0" name="Rectangle 20"/>
            <p:cNvSpPr>
              <a:spLocks noChangeArrowheads="1"/>
            </p:cNvSpPr>
            <p:nvPr/>
          </p:nvSpPr>
          <p:spPr bwMode="auto">
            <a:xfrm>
              <a:off x="4245515" y="5189474"/>
              <a:ext cx="209007" cy="51594"/>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26" name="TextBox 25"/>
          <p:cNvSpPr txBox="1"/>
          <p:nvPr/>
        </p:nvSpPr>
        <p:spPr>
          <a:xfrm>
            <a:off x="3702568" y="4950543"/>
            <a:ext cx="3825711" cy="129266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400" b="0" i="0" u="none" strike="noStrike" kern="0" cap="none" spc="0" normalizeH="0" baseline="0" noProof="0">
                <a:ln>
                  <a:noFill/>
                </a:ln>
                <a:solidFill>
                  <a:schemeClr val="tx2"/>
                </a:solidFill>
                <a:effectLst/>
                <a:uLnTx/>
                <a:uFillTx/>
              </a:rPr>
              <a:t>MDM enrolls device and pushes down policy to Windows 10</a:t>
            </a:r>
            <a:endParaRPr kumimoji="0" lang="en-NZ" sz="2400" b="0" i="0" u="none" strike="noStrike" kern="0" cap="none" spc="0" normalizeH="0" baseline="0" noProof="0" dirty="0">
              <a:ln>
                <a:noFill/>
              </a:ln>
              <a:solidFill>
                <a:schemeClr val="tx2"/>
              </a:solidFill>
              <a:effectLst/>
              <a:uLnTx/>
              <a:uFillTx/>
            </a:endParaRPr>
          </a:p>
        </p:txBody>
      </p:sp>
      <p:grpSp>
        <p:nvGrpSpPr>
          <p:cNvPr id="74" name="Group 73"/>
          <p:cNvGrpSpPr/>
          <p:nvPr/>
        </p:nvGrpSpPr>
        <p:grpSpPr>
          <a:xfrm>
            <a:off x="423126" y="1337022"/>
            <a:ext cx="3913807" cy="892453"/>
            <a:chOff x="423126" y="1337022"/>
            <a:chExt cx="3913807" cy="892453"/>
          </a:xfrm>
        </p:grpSpPr>
        <p:pic>
          <p:nvPicPr>
            <p:cNvPr id="75" name="Picture 74"/>
            <p:cNvPicPr>
              <a:picLocks noChangeAspect="1"/>
            </p:cNvPicPr>
            <p:nvPr/>
          </p:nvPicPr>
          <p:blipFill>
            <a:blip r:embed="rId3"/>
            <a:stretch>
              <a:fillRect/>
            </a:stretch>
          </p:blipFill>
          <p:spPr>
            <a:xfrm>
              <a:off x="2809752" y="1337022"/>
              <a:ext cx="1527181" cy="864063"/>
            </a:xfrm>
            <a:prstGeom prst="rect">
              <a:avLst/>
            </a:prstGeom>
          </p:spPr>
        </p:pic>
        <p:grpSp>
          <p:nvGrpSpPr>
            <p:cNvPr id="76" name="Group 75"/>
            <p:cNvGrpSpPr/>
            <p:nvPr/>
          </p:nvGrpSpPr>
          <p:grpSpPr>
            <a:xfrm>
              <a:off x="3409925" y="1578387"/>
              <a:ext cx="534988" cy="534988"/>
              <a:chOff x="4872039" y="674361"/>
              <a:chExt cx="534988" cy="534988"/>
            </a:xfrm>
          </p:grpSpPr>
          <p:sp>
            <p:nvSpPr>
              <p:cNvPr id="78" name="Freeform 51"/>
              <p:cNvSpPr>
                <a:spLocks noEditPoints="1"/>
              </p:cNvSpPr>
              <p:nvPr/>
            </p:nvSpPr>
            <p:spPr bwMode="auto">
              <a:xfrm>
                <a:off x="5072064" y="674361"/>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sp>
            <p:nvSpPr>
              <p:cNvPr id="79" name="Freeform 54"/>
              <p:cNvSpPr>
                <a:spLocks noEditPoints="1"/>
              </p:cNvSpPr>
              <p:nvPr/>
            </p:nvSpPr>
            <p:spPr bwMode="auto">
              <a:xfrm>
                <a:off x="4872039" y="898199"/>
                <a:ext cx="309563" cy="311150"/>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sysClr val="windowText" lastClr="000000"/>
                  </a:solidFill>
                  <a:effectLst/>
                  <a:uLnTx/>
                  <a:uFillTx/>
                </a:endParaRPr>
              </a:p>
            </p:txBody>
          </p:sp>
        </p:grpSp>
        <p:sp>
          <p:nvSpPr>
            <p:cNvPr id="77" name="TextBox 76"/>
            <p:cNvSpPr txBox="1"/>
            <p:nvPr/>
          </p:nvSpPr>
          <p:spPr>
            <a:xfrm>
              <a:off x="423126" y="1414828"/>
              <a:ext cx="2284009" cy="814647"/>
            </a:xfrm>
            <a:prstGeom prst="rect">
              <a:avLst/>
            </a:prstGeom>
          </p:spPr>
          <p:txBody>
            <a:bodyPr wrap="square" lIns="0" tIns="0" rIns="0" bIns="0" rtlCol="0">
              <a:spAutoFit/>
            </a:bodyPr>
            <a:lstStyle/>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Azure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Device Registration </a:t>
              </a:r>
            </a:p>
            <a:p>
              <a:pPr marL="0" marR="0" lvl="0" indent="0" algn="r"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Service</a:t>
              </a:r>
            </a:p>
          </p:txBody>
        </p:sp>
      </p:grpSp>
      <p:grpSp>
        <p:nvGrpSpPr>
          <p:cNvPr id="80" name="Group 79"/>
          <p:cNvGrpSpPr/>
          <p:nvPr/>
        </p:nvGrpSpPr>
        <p:grpSpPr>
          <a:xfrm>
            <a:off x="6647034" y="1337023"/>
            <a:ext cx="5225924" cy="1638258"/>
            <a:chOff x="5079169" y="4224074"/>
            <a:chExt cx="5330714" cy="1671108"/>
          </a:xfrm>
        </p:grpSpPr>
        <p:grpSp>
          <p:nvGrpSpPr>
            <p:cNvPr id="81" name="Group 80"/>
            <p:cNvGrpSpPr/>
            <p:nvPr/>
          </p:nvGrpSpPr>
          <p:grpSpPr>
            <a:xfrm>
              <a:off x="5079169" y="4224074"/>
              <a:ext cx="2338242" cy="1671108"/>
              <a:chOff x="5084066" y="4224074"/>
              <a:chExt cx="2338242" cy="1671108"/>
            </a:xfrm>
          </p:grpSpPr>
          <p:grpSp>
            <p:nvGrpSpPr>
              <p:cNvPr id="83" name="Group 82"/>
              <p:cNvGrpSpPr/>
              <p:nvPr/>
            </p:nvGrpSpPr>
            <p:grpSpPr>
              <a:xfrm>
                <a:off x="5084066" y="4224074"/>
                <a:ext cx="2338242" cy="1671108"/>
                <a:chOff x="2658482" y="4224074"/>
                <a:chExt cx="2338242" cy="1671108"/>
              </a:xfrm>
            </p:grpSpPr>
            <p:grpSp>
              <p:nvGrpSpPr>
                <p:cNvPr id="85" name="Group 84"/>
                <p:cNvGrpSpPr/>
                <p:nvPr/>
              </p:nvGrpSpPr>
              <p:grpSpPr>
                <a:xfrm>
                  <a:off x="2658482" y="4224074"/>
                  <a:ext cx="2338242" cy="1671108"/>
                  <a:chOff x="2658482" y="4224074"/>
                  <a:chExt cx="2338242" cy="1671108"/>
                </a:xfrm>
              </p:grpSpPr>
              <p:pic>
                <p:nvPicPr>
                  <p:cNvPr id="87" name="Picture 86"/>
                  <p:cNvPicPr>
                    <a:picLocks noChangeAspect="1"/>
                  </p:cNvPicPr>
                  <p:nvPr/>
                </p:nvPicPr>
                <p:blipFill>
                  <a:blip r:embed="rId4"/>
                  <a:stretch>
                    <a:fillRect/>
                  </a:stretch>
                </p:blipFill>
                <p:spPr>
                  <a:xfrm>
                    <a:off x="2658482" y="4315745"/>
                    <a:ext cx="2338242" cy="1579437"/>
                  </a:xfrm>
                  <a:prstGeom prst="rect">
                    <a:avLst/>
                  </a:prstGeom>
                </p:spPr>
              </p:pic>
              <p:sp>
                <p:nvSpPr>
                  <p:cNvPr id="88" name="Oval 87"/>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86" name="Freeform 85"/>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a typeface="ＭＳ Ｐゴシック" charset="0"/>
                  </a:endParaRPr>
                </a:p>
              </p:txBody>
            </p:sp>
          </p:grpSp>
          <p:pic>
            <p:nvPicPr>
              <p:cNvPr id="84" name="Picture 83"/>
              <p:cNvPicPr>
                <a:picLocks noChangeAspect="1"/>
              </p:cNvPicPr>
              <p:nvPr/>
            </p:nvPicPr>
            <p:blipFill>
              <a:blip r:embed="rId5"/>
              <a:stretch>
                <a:fillRect/>
              </a:stretch>
            </p:blipFill>
            <p:spPr>
              <a:xfrm>
                <a:off x="5836281" y="4743137"/>
                <a:ext cx="869145" cy="869145"/>
              </a:xfrm>
              <a:prstGeom prst="rect">
                <a:avLst/>
              </a:prstGeom>
            </p:spPr>
          </p:pic>
        </p:grpSp>
        <p:sp>
          <p:nvSpPr>
            <p:cNvPr id="82" name="TextBox 81"/>
            <p:cNvSpPr txBox="1"/>
            <p:nvPr/>
          </p:nvSpPr>
          <p:spPr>
            <a:xfrm>
              <a:off x="7539746" y="4870578"/>
              <a:ext cx="2870137" cy="553987"/>
            </a:xfrm>
            <a:prstGeom prst="rect">
              <a:avLst/>
            </a:prstGeom>
          </p:spPr>
          <p:txBody>
            <a:bodyPr wrap="square" lIns="0" tIns="0" rIns="0" bIns="0" rtlCol="0">
              <a:spAutoFit/>
            </a:bodyPr>
            <a:lstStyle/>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Microsoft Azure </a:t>
              </a:r>
            </a:p>
            <a:p>
              <a:pPr marL="0" marR="0" lvl="0" indent="0" defTabSz="895919"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ＭＳ Ｐゴシック" charset="0"/>
                  <a:cs typeface="Segoe UI Semibold" panose="020B0702040204020203" pitchFamily="34" charset="0"/>
                </a:rPr>
                <a:t>Active Directory</a:t>
              </a:r>
            </a:p>
          </p:txBody>
        </p:sp>
      </p:grpSp>
      <p:grpSp>
        <p:nvGrpSpPr>
          <p:cNvPr id="89" name="Group 88"/>
          <p:cNvGrpSpPr/>
          <p:nvPr/>
        </p:nvGrpSpPr>
        <p:grpSpPr>
          <a:xfrm>
            <a:off x="7586094" y="3579073"/>
            <a:ext cx="1895406" cy="1274338"/>
            <a:chOff x="7508894" y="4145334"/>
            <a:chExt cx="2628527" cy="1767237"/>
          </a:xfrm>
        </p:grpSpPr>
        <p:pic>
          <p:nvPicPr>
            <p:cNvPr id="90" name="Picture 89"/>
            <p:cNvPicPr>
              <a:picLocks noChangeAspect="1"/>
            </p:cNvPicPr>
            <p:nvPr/>
          </p:nvPicPr>
          <p:blipFill>
            <a:blip r:embed="rId6"/>
            <a:stretch>
              <a:fillRect/>
            </a:stretch>
          </p:blipFill>
          <p:spPr>
            <a:xfrm>
              <a:off x="7508894" y="4145334"/>
              <a:ext cx="2628527" cy="1767237"/>
            </a:xfrm>
            <a:prstGeom prst="rect">
              <a:avLst/>
            </a:prstGeom>
          </p:spPr>
        </p:pic>
        <p:sp>
          <p:nvSpPr>
            <p:cNvPr id="91" name="TextBox 90"/>
            <p:cNvSpPr txBox="1"/>
            <p:nvPr/>
          </p:nvSpPr>
          <p:spPr>
            <a:xfrm>
              <a:off x="8192314" y="5096323"/>
              <a:ext cx="1261685" cy="339946"/>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770" b="0" i="0" u="none" strike="noStrike" kern="0" cap="none" spc="0" normalizeH="0" baseline="0" noProof="0" dirty="0">
                  <a:ln>
                    <a:noFill/>
                  </a:ln>
                  <a:solidFill>
                    <a:srgbClr val="FFFFFF"/>
                  </a:solidFill>
                  <a:effectLst/>
                  <a:uLnTx/>
                  <a:uFillTx/>
                  <a:latin typeface="Segoe UI Light"/>
                  <a:ea typeface="ＭＳ Ｐゴシック" charset="0"/>
                  <a:cs typeface="Segoe UI Light"/>
                </a:rPr>
                <a:t>Intune</a:t>
              </a:r>
            </a:p>
          </p:txBody>
        </p:sp>
      </p:grpSp>
    </p:spTree>
    <p:extLst>
      <p:ext uri="{BB962C8B-B14F-4D97-AF65-F5344CB8AC3E}">
        <p14:creationId xmlns:p14="http://schemas.microsoft.com/office/powerpoint/2010/main" val="27635076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Device Management Vision</a:t>
            </a:r>
            <a:br>
              <a:rPr lang="en-US" dirty="0"/>
            </a:br>
            <a:r>
              <a:rPr lang="en-US" sz="3200" spc="-100" dirty="0"/>
              <a:t>A “single pane of glass” for managing all of your devices</a:t>
            </a:r>
          </a:p>
        </p:txBody>
      </p:sp>
      <p:sp>
        <p:nvSpPr>
          <p:cNvPr id="5" name="TextBox 4"/>
          <p:cNvSpPr txBox="1"/>
          <p:nvPr/>
        </p:nvSpPr>
        <p:spPr>
          <a:xfrm>
            <a:off x="2592" y="4174694"/>
            <a:ext cx="2222938" cy="959514"/>
          </a:xfrm>
          <a:prstGeom prst="rect">
            <a:avLst/>
          </a:prstGeom>
          <a:noFill/>
        </p:spPr>
        <p:txBody>
          <a:bodyPr wrap="none" lIns="182732" tIns="146187" rIns="182732" bIns="146187" rtlCol="0">
            <a:spAutoFit/>
          </a:bodyPr>
          <a:lstStyle/>
          <a:p>
            <a:pPr marL="0" marR="0" lvl="0" indent="0" algn="ctr" defTabSz="932559" eaLnBrk="1" fontAlgn="auto" latinLnBrk="0" hangingPunct="1">
              <a:lnSpc>
                <a:spcPct val="9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2917">
                      <a:srgbClr val="FFFFFF"/>
                    </a:gs>
                    <a:gs pos="30000">
                      <a:srgbClr val="FFFFFF"/>
                    </a:gs>
                  </a:gsLst>
                  <a:lin ang="5400000" scaled="0"/>
                </a:gradFill>
                <a:effectLst/>
                <a:uLnTx/>
                <a:uFillTx/>
              </a:rPr>
              <a:t>IT </a:t>
            </a:r>
            <a:br>
              <a:rPr kumimoji="0" lang="en-US" sz="2398"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2398" b="0" i="0" u="none" strike="noStrike" kern="0" cap="none" spc="0" normalizeH="0" baseline="0" noProof="0" dirty="0">
                <a:ln>
                  <a:noFill/>
                </a:ln>
                <a:gradFill>
                  <a:gsLst>
                    <a:gs pos="2917">
                      <a:srgbClr val="FFFFFF"/>
                    </a:gs>
                    <a:gs pos="30000">
                      <a:srgbClr val="FFFFFF"/>
                    </a:gs>
                  </a:gsLst>
                  <a:lin ang="5400000" scaled="0"/>
                </a:gradFill>
                <a:effectLst/>
                <a:uLnTx/>
                <a:uFillTx/>
              </a:rPr>
              <a:t>Administrator</a:t>
            </a:r>
          </a:p>
        </p:txBody>
      </p:sp>
      <p:pic>
        <p:nvPicPr>
          <p:cNvPr id="7" name="Picture 6" descr="C:\Users\mflorida.REDMOND\AppData\Local\Microsoft\Windows\Temporary Internet Files\Content.Outlook\CJ3SCPD3\SysCnt12-ConfigMgr_h_rgb_r.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bwMode="auto">
          <a:xfrm>
            <a:off x="4291433" y="2504216"/>
            <a:ext cx="2287586" cy="60866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2" name="Group 71"/>
          <p:cNvGrpSpPr/>
          <p:nvPr/>
        </p:nvGrpSpPr>
        <p:grpSpPr>
          <a:xfrm>
            <a:off x="2411956" y="2957766"/>
            <a:ext cx="1869682" cy="1068216"/>
            <a:chOff x="2073354" y="3583712"/>
            <a:chExt cx="1833188" cy="1047366"/>
          </a:xfrm>
        </p:grpSpPr>
        <p:pic>
          <p:nvPicPr>
            <p:cNvPr id="12" name="Picture 1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2158195" y="3583712"/>
              <a:ext cx="1340273" cy="1047366"/>
            </a:xfrm>
            <a:prstGeom prst="rect">
              <a:avLst/>
            </a:prstGeom>
          </p:spPr>
        </p:pic>
        <p:sp>
          <p:nvSpPr>
            <p:cNvPr id="13" name="Rectangle 12"/>
            <p:cNvSpPr/>
            <p:nvPr/>
          </p:nvSpPr>
          <p:spPr>
            <a:xfrm>
              <a:off x="2073354" y="3973155"/>
              <a:ext cx="1833188" cy="461223"/>
            </a:xfrm>
            <a:prstGeom prst="rect">
              <a:avLst/>
            </a:prstGeom>
          </p:spPr>
          <p:txBody>
            <a:bodyPr wrap="square">
              <a:spAutoFit/>
            </a:bodyPr>
            <a:lstStyle/>
            <a:p>
              <a:pPr marL="168125" marR="0" lvl="1" indent="0" defTabSz="932559"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solidFill>
                    <a:srgbClr val="FFFFFF"/>
                  </a:solidFill>
                  <a:effectLst/>
                  <a:uLnTx/>
                  <a:uFillTx/>
                  <a:latin typeface="Segoe UI Semibold" panose="020B0702040204020203" pitchFamily="34" charset="0"/>
                  <a:ea typeface="Calibri"/>
                  <a:cs typeface="Segoe UI Semibold" panose="020B0702040204020203" pitchFamily="34" charset="0"/>
                </a:rPr>
                <a:t>Single admin</a:t>
              </a:r>
            </a:p>
            <a:p>
              <a:pPr marL="168125" marR="0" lvl="1" indent="0" defTabSz="932559"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solidFill>
                    <a:srgbClr val="FFFFFF"/>
                  </a:solidFill>
                  <a:effectLst/>
                  <a:uLnTx/>
                  <a:uFillTx/>
                  <a:latin typeface="Segoe UI Semibold" panose="020B0702040204020203" pitchFamily="34" charset="0"/>
                  <a:ea typeface="Calibri"/>
                  <a:cs typeface="Segoe UI Semibold" panose="020B0702040204020203" pitchFamily="34" charset="0"/>
                </a:rPr>
                <a:t>console</a:t>
              </a:r>
            </a:p>
          </p:txBody>
        </p:sp>
      </p:grpSp>
      <p:cxnSp>
        <p:nvCxnSpPr>
          <p:cNvPr id="14" name="Straight Arrow Connector 13"/>
          <p:cNvCxnSpPr/>
          <p:nvPr/>
        </p:nvCxnSpPr>
        <p:spPr>
          <a:xfrm flipH="1">
            <a:off x="1682836" y="3475100"/>
            <a:ext cx="709636" cy="0"/>
          </a:xfrm>
          <a:prstGeom prst="straightConnector1">
            <a:avLst/>
          </a:prstGeom>
          <a:ln w="38100"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7410326" y="2225093"/>
            <a:ext cx="2514960" cy="14963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82" rIns="0" bIns="45682" numCol="1" rtlCol="0" anchor="ctr" anchorCtr="0" compatLnSpc="1">
            <a:prstTxWarp prst="textNoShape">
              <a:avLst/>
            </a:prstTxWarp>
          </a:bodyPr>
          <a:lstStyle/>
          <a:p>
            <a:pPr marL="0" marR="0" lvl="0" indent="0" defTabSz="913287" eaLnBrk="1" fontAlgn="base" latinLnBrk="0" hangingPunct="1">
              <a:lnSpc>
                <a:spcPct val="100000"/>
              </a:lnSpc>
              <a:spcBef>
                <a:spcPct val="0"/>
              </a:spcBef>
              <a:spcAft>
                <a:spcPct val="0"/>
              </a:spcAft>
              <a:buClrTx/>
              <a:buSzTx/>
              <a:buFontTx/>
              <a:buNone/>
              <a:tabLst/>
              <a:defRPr/>
            </a:pP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Windows PCs</a:t>
            </a:r>
          </a:p>
          <a:p>
            <a:pPr marL="0" marR="0" lvl="0" indent="0" defTabSz="913287" eaLnBrk="1" fontAlgn="base" latinLnBrk="0" hangingPunct="1">
              <a:lnSpc>
                <a:spcPct val="100000"/>
              </a:lnSpc>
              <a:spcBef>
                <a:spcPct val="0"/>
              </a:spcBef>
              <a:spcAft>
                <a:spcPct val="0"/>
              </a:spcAft>
              <a:buClrTx/>
              <a:buSzTx/>
              <a:buFontTx/>
              <a:buNone/>
              <a:tabLst/>
              <a:defRPr/>
            </a:pPr>
            <a: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(x86/x64, Intel SOC),</a:t>
            </a:r>
          </a:p>
          <a:p>
            <a:pPr marL="0" marR="0" lvl="0" indent="0" defTabSz="913287" eaLnBrk="1" fontAlgn="base" latinLnBrk="0" hangingPunct="1">
              <a:lnSpc>
                <a:spcPct val="100000"/>
              </a:lnSpc>
              <a:spcBef>
                <a:spcPct val="0"/>
              </a:spcBef>
              <a:spcAft>
                <a:spcPct val="0"/>
              </a:spcAft>
              <a:buClrTx/>
              <a:buSzTx/>
              <a:buFontTx/>
              <a:buNone/>
              <a:tabLst/>
              <a:defRPr/>
            </a:pPr>
            <a: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Windows To Go,</a:t>
            </a:r>
          </a:p>
          <a:p>
            <a:pPr marL="0" marR="0" lvl="0" indent="0" defTabSz="913287" eaLnBrk="1" fontAlgn="base" latinLnBrk="0" hangingPunct="1">
              <a:lnSpc>
                <a:spcPct val="100000"/>
              </a:lnSpc>
              <a:spcBef>
                <a:spcPct val="0"/>
              </a:spcBef>
              <a:spcAft>
                <a:spcPct val="0"/>
              </a:spcAft>
              <a:buClrTx/>
              <a:buSzTx/>
              <a:buFontTx/>
              <a:buNone/>
              <a:tabLst/>
              <a:defRPr/>
            </a:pPr>
            <a: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Windows Embedded</a:t>
            </a:r>
          </a:p>
          <a:p>
            <a:pPr marL="0" marR="0" lvl="0" indent="0" defTabSz="913287" eaLnBrk="1" fontAlgn="base" latinLnBrk="0" hangingPunct="1">
              <a:lnSpc>
                <a:spcPct val="100000"/>
              </a:lnSpc>
              <a:spcBef>
                <a:spcPct val="0"/>
              </a:spcBef>
              <a:spcAft>
                <a:spcPct val="0"/>
              </a:spcAft>
              <a:buClrTx/>
              <a:buSzTx/>
              <a:buFontTx/>
              <a:buNone/>
              <a:tabLst/>
              <a:defRPr/>
            </a:pPr>
            <a:endPar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endParaRPr>
          </a:p>
          <a:p>
            <a:pPr marL="0" marR="0" lvl="0" indent="0" defTabSz="913287" eaLnBrk="1" fontAlgn="base" latinLnBrk="0" hangingPunct="1">
              <a:lnSpc>
                <a:spcPct val="100000"/>
              </a:lnSpc>
              <a:spcBef>
                <a:spcPct val="0"/>
              </a:spcBef>
              <a:spcAft>
                <a:spcPct val="0"/>
              </a:spcAft>
              <a:buClrTx/>
              <a:buSzTx/>
              <a:buFontTx/>
              <a:buNone/>
              <a:tabLst/>
              <a:defRPr/>
            </a:pP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Organization-owned, </a:t>
            </a:r>
            <a:b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b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on-premises</a:t>
            </a:r>
            <a:endPar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endParaRPr>
          </a:p>
        </p:txBody>
      </p:sp>
      <p:grpSp>
        <p:nvGrpSpPr>
          <p:cNvPr id="20" name="Group 19"/>
          <p:cNvGrpSpPr/>
          <p:nvPr/>
        </p:nvGrpSpPr>
        <p:grpSpPr>
          <a:xfrm>
            <a:off x="9825962" y="2367017"/>
            <a:ext cx="1726275" cy="590749"/>
            <a:chOff x="10184101" y="2680957"/>
            <a:chExt cx="1727664" cy="591225"/>
          </a:xfrm>
        </p:grpSpPr>
        <p:grpSp>
          <p:nvGrpSpPr>
            <p:cNvPr id="21" name="Group 20"/>
            <p:cNvGrpSpPr/>
            <p:nvPr/>
          </p:nvGrpSpPr>
          <p:grpSpPr>
            <a:xfrm>
              <a:off x="11268143" y="2775926"/>
              <a:ext cx="643622" cy="496256"/>
              <a:chOff x="13956664" y="2531689"/>
              <a:chExt cx="483562" cy="372844"/>
            </a:xfrm>
          </p:grpSpPr>
          <p:sp>
            <p:nvSpPr>
              <p:cNvPr id="31" name="Round Same Side Corner Rectangle 11"/>
              <p:cNvSpPr/>
              <p:nvPr/>
            </p:nvSpPr>
            <p:spPr>
              <a:xfrm>
                <a:off x="13993624" y="2531689"/>
                <a:ext cx="409640" cy="28388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358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3F3F3F"/>
                  </a:solidFill>
                  <a:effectLst/>
                  <a:uLnTx/>
                  <a:uFillTx/>
                </a:endParaRPr>
              </a:p>
            </p:txBody>
          </p:sp>
          <p:sp>
            <p:nvSpPr>
              <p:cNvPr id="32" name="Trapezoid 12"/>
              <p:cNvSpPr/>
              <p:nvPr/>
            </p:nvSpPr>
            <p:spPr>
              <a:xfrm>
                <a:off x="13956664" y="2816992"/>
                <a:ext cx="483562" cy="6601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91358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3F3F3F"/>
                  </a:solidFill>
                  <a:effectLst/>
                  <a:uLnTx/>
                  <a:uFillTx/>
                </a:endParaRPr>
              </a:p>
            </p:txBody>
          </p:sp>
          <p:sp>
            <p:nvSpPr>
              <p:cNvPr id="33" name="Rectangle 32"/>
              <p:cNvSpPr/>
              <p:nvPr/>
            </p:nvSpPr>
            <p:spPr>
              <a:xfrm>
                <a:off x="13956878" y="2883007"/>
                <a:ext cx="483132" cy="21526"/>
              </a:xfrm>
              <a:prstGeom prst="rect">
                <a:avLst/>
              </a:prstGeom>
              <a:solidFill>
                <a:srgbClr val="FFFFFF"/>
              </a:solidFill>
              <a:ln w="25400" cap="flat" cmpd="sng" algn="ctr">
                <a:noFill/>
                <a:prstDash val="solid"/>
              </a:ln>
              <a:effectLst/>
            </p:spPr>
            <p:txBody>
              <a:bodyPr rtlCol="0" anchor="ctr"/>
              <a:lstStyle/>
              <a:p>
                <a:pPr marL="0" marR="0" lvl="0" indent="0" algn="ctr" defTabSz="91358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3F3F3F"/>
                  </a:solidFill>
                  <a:effectLst/>
                  <a:uLnTx/>
                  <a:uFillTx/>
                </a:endParaRPr>
              </a:p>
            </p:txBody>
          </p:sp>
        </p:grpSp>
        <p:grpSp>
          <p:nvGrpSpPr>
            <p:cNvPr id="22" name="Group 21"/>
            <p:cNvGrpSpPr/>
            <p:nvPr/>
          </p:nvGrpSpPr>
          <p:grpSpPr>
            <a:xfrm>
              <a:off x="10184101" y="2680957"/>
              <a:ext cx="896614" cy="562248"/>
              <a:chOff x="2908728" y="2458446"/>
              <a:chExt cx="551783" cy="346012"/>
            </a:xfrm>
          </p:grpSpPr>
          <p:sp>
            <p:nvSpPr>
              <p:cNvPr id="29" name="Rounded Rectangle 2058"/>
              <p:cNvSpPr/>
              <p:nvPr/>
            </p:nvSpPr>
            <p:spPr bwMode="auto">
              <a:xfrm>
                <a:off x="3293208" y="2458446"/>
                <a:ext cx="167303" cy="344744"/>
              </a:xfrm>
              <a:custGeom>
                <a:avLst/>
                <a:gdLst/>
                <a:ahLst/>
                <a:cxnLst/>
                <a:rect l="l" t="t" r="r" b="b"/>
                <a:pathLst>
                  <a:path w="235932" h="524825">
                    <a:moveTo>
                      <a:pt x="26526" y="453142"/>
                    </a:moveTo>
                    <a:lnTo>
                      <a:pt x="26526" y="471430"/>
                    </a:lnTo>
                    <a:lnTo>
                      <a:pt x="209406" y="471430"/>
                    </a:lnTo>
                    <a:lnTo>
                      <a:pt x="209406" y="453142"/>
                    </a:lnTo>
                    <a:close/>
                    <a:moveTo>
                      <a:pt x="26526" y="412660"/>
                    </a:moveTo>
                    <a:lnTo>
                      <a:pt x="26526" y="430948"/>
                    </a:lnTo>
                    <a:lnTo>
                      <a:pt x="63102" y="430948"/>
                    </a:lnTo>
                    <a:lnTo>
                      <a:pt x="63102" y="412660"/>
                    </a:lnTo>
                    <a:close/>
                    <a:moveTo>
                      <a:pt x="26526" y="372178"/>
                    </a:moveTo>
                    <a:lnTo>
                      <a:pt x="26526" y="390466"/>
                    </a:lnTo>
                    <a:lnTo>
                      <a:pt x="63102" y="390466"/>
                    </a:lnTo>
                    <a:lnTo>
                      <a:pt x="63102" y="372178"/>
                    </a:lnTo>
                    <a:close/>
                    <a:moveTo>
                      <a:pt x="26526" y="97526"/>
                    </a:moveTo>
                    <a:lnTo>
                      <a:pt x="26526" y="124958"/>
                    </a:lnTo>
                    <a:lnTo>
                      <a:pt x="209406" y="124958"/>
                    </a:lnTo>
                    <a:lnTo>
                      <a:pt x="209406" y="97526"/>
                    </a:lnTo>
                    <a:close/>
                    <a:moveTo>
                      <a:pt x="26526" y="53758"/>
                    </a:moveTo>
                    <a:lnTo>
                      <a:pt x="26526" y="72046"/>
                    </a:lnTo>
                    <a:lnTo>
                      <a:pt x="209406" y="72046"/>
                    </a:lnTo>
                    <a:lnTo>
                      <a:pt x="209406" y="53758"/>
                    </a:lnTo>
                    <a:close/>
                    <a:moveTo>
                      <a:pt x="31386" y="0"/>
                    </a:moveTo>
                    <a:lnTo>
                      <a:pt x="204546" y="0"/>
                    </a:lnTo>
                    <a:cubicBezTo>
                      <a:pt x="221880" y="0"/>
                      <a:pt x="235932" y="14052"/>
                      <a:pt x="235932" y="31386"/>
                    </a:cubicBezTo>
                    <a:lnTo>
                      <a:pt x="235932" y="493439"/>
                    </a:lnTo>
                    <a:cubicBezTo>
                      <a:pt x="235932" y="510773"/>
                      <a:pt x="221880" y="524825"/>
                      <a:pt x="204546" y="524825"/>
                    </a:cubicBezTo>
                    <a:lnTo>
                      <a:pt x="31386" y="524825"/>
                    </a:lnTo>
                    <a:cubicBezTo>
                      <a:pt x="14052" y="524825"/>
                      <a:pt x="0" y="510773"/>
                      <a:pt x="0" y="493439"/>
                    </a:cubicBezTo>
                    <a:lnTo>
                      <a:pt x="0" y="31386"/>
                    </a:lnTo>
                    <a:cubicBezTo>
                      <a:pt x="0" y="14052"/>
                      <a:pt x="14052" y="0"/>
                      <a:pt x="3138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66" tIns="45684" rIns="45684" bIns="91366" numCol="1" spcCol="0" rtlCol="0" fromWordArt="0" anchor="b" anchorCtr="0" forceAA="0" compatLnSpc="1">
                <a:prstTxWarp prst="textNoShape">
                  <a:avLst/>
                </a:prstTxWarp>
                <a:noAutofit/>
              </a:bodyPr>
              <a:lstStyle/>
              <a:p>
                <a:pPr marL="0" marR="0" lvl="0" indent="0" algn="ctr" defTabSz="913287" eaLnBrk="1" fontAlgn="base" latinLnBrk="0" hangingPunct="1">
                  <a:lnSpc>
                    <a:spcPct val="100000"/>
                  </a:lnSpc>
                  <a:spcBef>
                    <a:spcPct val="0"/>
                  </a:spcBef>
                  <a:spcAft>
                    <a:spcPct val="0"/>
                  </a:spcAft>
                  <a:buClrTx/>
                  <a:buSzTx/>
                  <a:buFontTx/>
                  <a:buNone/>
                  <a:tabLst/>
                  <a:defRPr/>
                </a:pPr>
                <a:endParaRPr kumimoji="0" lang="en-US" sz="1798" b="0" i="0" u="none" strike="noStrike" kern="0" cap="none" spc="-50" normalizeH="0" baseline="0" noProof="0" dirty="0" err="1">
                  <a:ln>
                    <a:noFill/>
                  </a:ln>
                  <a:solidFill>
                    <a:srgbClr val="FFFFFF"/>
                  </a:solidFill>
                  <a:effectLst/>
                  <a:uLnTx/>
                  <a:uFillTx/>
                  <a:ea typeface="Segoe UI" pitchFamily="34" charset="0"/>
                  <a:cs typeface="Segoe UI" pitchFamily="34" charset="0"/>
                </a:endParaRPr>
              </a:p>
            </p:txBody>
          </p:sp>
          <p:sp>
            <p:nvSpPr>
              <p:cNvPr id="30" name="Rounded Rectangle 2060"/>
              <p:cNvSpPr/>
              <p:nvPr/>
            </p:nvSpPr>
            <p:spPr bwMode="auto">
              <a:xfrm>
                <a:off x="2908728" y="2458447"/>
                <a:ext cx="356324" cy="346011"/>
              </a:xfrm>
              <a:custGeom>
                <a:avLst/>
                <a:gdLst/>
                <a:ahLst/>
                <a:cxnLst/>
                <a:rect l="l" t="t" r="r" b="b"/>
                <a:pathLst>
                  <a:path w="542456" h="526753">
                    <a:moveTo>
                      <a:pt x="45804" y="47263"/>
                    </a:moveTo>
                    <a:lnTo>
                      <a:pt x="45804" y="392812"/>
                    </a:lnTo>
                    <a:lnTo>
                      <a:pt x="496653" y="392812"/>
                    </a:lnTo>
                    <a:lnTo>
                      <a:pt x="496653" y="47263"/>
                    </a:lnTo>
                    <a:close/>
                    <a:moveTo>
                      <a:pt x="35310" y="0"/>
                    </a:moveTo>
                    <a:lnTo>
                      <a:pt x="507146" y="0"/>
                    </a:lnTo>
                    <a:cubicBezTo>
                      <a:pt x="526647" y="0"/>
                      <a:pt x="542456" y="15809"/>
                      <a:pt x="542456" y="35310"/>
                    </a:cubicBezTo>
                    <a:lnTo>
                      <a:pt x="542456" y="405128"/>
                    </a:lnTo>
                    <a:cubicBezTo>
                      <a:pt x="542456" y="424629"/>
                      <a:pt x="526647" y="440438"/>
                      <a:pt x="507146" y="440438"/>
                    </a:cubicBezTo>
                    <a:lnTo>
                      <a:pt x="325203" y="440438"/>
                    </a:lnTo>
                    <a:lnTo>
                      <a:pt x="325203" y="485340"/>
                    </a:lnTo>
                    <a:cubicBezTo>
                      <a:pt x="383488" y="490959"/>
                      <a:pt x="432800" y="506124"/>
                      <a:pt x="463161" y="526753"/>
                    </a:cubicBezTo>
                    <a:lnTo>
                      <a:pt x="79298" y="526753"/>
                    </a:lnTo>
                    <a:cubicBezTo>
                      <a:pt x="109659" y="506125"/>
                      <a:pt x="158970" y="490959"/>
                      <a:pt x="217253" y="485341"/>
                    </a:cubicBezTo>
                    <a:lnTo>
                      <a:pt x="217253" y="440438"/>
                    </a:lnTo>
                    <a:lnTo>
                      <a:pt x="35310" y="440438"/>
                    </a:lnTo>
                    <a:cubicBezTo>
                      <a:pt x="15809" y="440438"/>
                      <a:pt x="0" y="424629"/>
                      <a:pt x="0" y="405128"/>
                    </a:cubicBezTo>
                    <a:lnTo>
                      <a:pt x="0" y="35310"/>
                    </a:lnTo>
                    <a:cubicBezTo>
                      <a:pt x="0" y="15809"/>
                      <a:pt x="15809" y="0"/>
                      <a:pt x="3531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66" tIns="45684" rIns="45684" bIns="91366" numCol="1" spcCol="0" rtlCol="0" fromWordArt="0" anchor="b" anchorCtr="0" forceAA="0" compatLnSpc="1">
                <a:prstTxWarp prst="textNoShape">
                  <a:avLst/>
                </a:prstTxWarp>
                <a:noAutofit/>
              </a:bodyPr>
              <a:lstStyle/>
              <a:p>
                <a:pPr marL="0" marR="0" lvl="0" indent="0" algn="ctr" defTabSz="913287" eaLnBrk="1" fontAlgn="base" latinLnBrk="0" hangingPunct="1">
                  <a:lnSpc>
                    <a:spcPct val="100000"/>
                  </a:lnSpc>
                  <a:spcBef>
                    <a:spcPct val="0"/>
                  </a:spcBef>
                  <a:spcAft>
                    <a:spcPct val="0"/>
                  </a:spcAft>
                  <a:buClrTx/>
                  <a:buSzTx/>
                  <a:buFontTx/>
                  <a:buNone/>
                  <a:tabLst/>
                  <a:defRPr/>
                </a:pPr>
                <a:endParaRPr kumimoji="0" lang="en-US" sz="1798" b="0" i="0" u="none" strike="noStrike" kern="0" cap="none" spc="-50" normalizeH="0" baseline="0" noProof="0" dirty="0" err="1">
                  <a:ln>
                    <a:noFill/>
                  </a:ln>
                  <a:solidFill>
                    <a:srgbClr val="FFFFFF"/>
                  </a:solidFill>
                  <a:effectLst/>
                  <a:uLnTx/>
                  <a:uFillTx/>
                  <a:ea typeface="Segoe UI" pitchFamily="34" charset="0"/>
                  <a:cs typeface="Segoe UI" pitchFamily="34" charset="0"/>
                </a:endParaRPr>
              </a:p>
            </p:txBody>
          </p:sp>
        </p:grpSp>
        <p:grpSp>
          <p:nvGrpSpPr>
            <p:cNvPr id="23" name="Group 22"/>
            <p:cNvGrpSpPr/>
            <p:nvPr/>
          </p:nvGrpSpPr>
          <p:grpSpPr>
            <a:xfrm>
              <a:off x="10386474" y="2832775"/>
              <a:ext cx="193434" cy="169468"/>
              <a:chOff x="3432110" y="2063149"/>
              <a:chExt cx="3428125" cy="3003387"/>
            </a:xfrm>
          </p:grpSpPr>
          <p:sp>
            <p:nvSpPr>
              <p:cNvPr id="25" name="Freeform 23"/>
              <p:cNvSpPr>
                <a:spLocks/>
              </p:cNvSpPr>
              <p:nvPr/>
            </p:nvSpPr>
            <p:spPr bwMode="auto">
              <a:xfrm>
                <a:off x="3867543" y="2063149"/>
                <a:ext cx="1567240" cy="1341459"/>
              </a:xfrm>
              <a:custGeom>
                <a:avLst/>
                <a:gdLst>
                  <a:gd name="T0" fmla="*/ 125 w 210"/>
                  <a:gd name="T1" fmla="*/ 0 h 180"/>
                  <a:gd name="T2" fmla="*/ 146 w 210"/>
                  <a:gd name="T3" fmla="*/ 1 h 180"/>
                  <a:gd name="T4" fmla="*/ 164 w 210"/>
                  <a:gd name="T5" fmla="*/ 5 h 180"/>
                  <a:gd name="T6" fmla="*/ 181 w 210"/>
                  <a:gd name="T7" fmla="*/ 12 h 180"/>
                  <a:gd name="T8" fmla="*/ 197 w 210"/>
                  <a:gd name="T9" fmla="*/ 20 h 180"/>
                  <a:gd name="T10" fmla="*/ 210 w 210"/>
                  <a:gd name="T11" fmla="*/ 30 h 180"/>
                  <a:gd name="T12" fmla="*/ 168 w 210"/>
                  <a:gd name="T13" fmla="*/ 180 h 180"/>
                  <a:gd name="T14" fmla="*/ 153 w 210"/>
                  <a:gd name="T15" fmla="*/ 172 h 180"/>
                  <a:gd name="T16" fmla="*/ 137 w 210"/>
                  <a:gd name="T17" fmla="*/ 164 h 180"/>
                  <a:gd name="T18" fmla="*/ 121 w 210"/>
                  <a:gd name="T19" fmla="*/ 157 h 180"/>
                  <a:gd name="T20" fmla="*/ 102 w 210"/>
                  <a:gd name="T21" fmla="*/ 153 h 180"/>
                  <a:gd name="T22" fmla="*/ 81 w 210"/>
                  <a:gd name="T23" fmla="*/ 151 h 180"/>
                  <a:gd name="T24" fmla="*/ 58 w 210"/>
                  <a:gd name="T25" fmla="*/ 154 h 180"/>
                  <a:gd name="T26" fmla="*/ 30 w 210"/>
                  <a:gd name="T27" fmla="*/ 160 h 180"/>
                  <a:gd name="T28" fmla="*/ 0 w 210"/>
                  <a:gd name="T29" fmla="*/ 171 h 180"/>
                  <a:gd name="T30" fmla="*/ 44 w 210"/>
                  <a:gd name="T31" fmla="*/ 19 h 180"/>
                  <a:gd name="T32" fmla="*/ 74 w 210"/>
                  <a:gd name="T33" fmla="*/ 8 h 180"/>
                  <a:gd name="T34" fmla="*/ 102 w 210"/>
                  <a:gd name="T35" fmla="*/ 3 h 180"/>
                  <a:gd name="T36" fmla="*/ 125 w 210"/>
                  <a:gd name="T3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180">
                    <a:moveTo>
                      <a:pt x="125" y="0"/>
                    </a:moveTo>
                    <a:lnTo>
                      <a:pt x="146" y="1"/>
                    </a:lnTo>
                    <a:lnTo>
                      <a:pt x="164" y="5"/>
                    </a:lnTo>
                    <a:lnTo>
                      <a:pt x="181" y="12"/>
                    </a:lnTo>
                    <a:lnTo>
                      <a:pt x="197" y="20"/>
                    </a:lnTo>
                    <a:lnTo>
                      <a:pt x="210" y="30"/>
                    </a:lnTo>
                    <a:lnTo>
                      <a:pt x="168" y="180"/>
                    </a:lnTo>
                    <a:lnTo>
                      <a:pt x="153" y="172"/>
                    </a:lnTo>
                    <a:lnTo>
                      <a:pt x="137" y="164"/>
                    </a:lnTo>
                    <a:lnTo>
                      <a:pt x="121" y="157"/>
                    </a:lnTo>
                    <a:lnTo>
                      <a:pt x="102" y="153"/>
                    </a:lnTo>
                    <a:lnTo>
                      <a:pt x="81" y="151"/>
                    </a:lnTo>
                    <a:lnTo>
                      <a:pt x="58" y="154"/>
                    </a:lnTo>
                    <a:lnTo>
                      <a:pt x="30" y="160"/>
                    </a:lnTo>
                    <a:lnTo>
                      <a:pt x="0" y="171"/>
                    </a:lnTo>
                    <a:lnTo>
                      <a:pt x="44" y="19"/>
                    </a:lnTo>
                    <a:lnTo>
                      <a:pt x="74" y="8"/>
                    </a:lnTo>
                    <a:lnTo>
                      <a:pt x="102" y="3"/>
                    </a:lnTo>
                    <a:lnTo>
                      <a:pt x="125" y="0"/>
                    </a:lnTo>
                    <a:close/>
                  </a:path>
                </a:pathLst>
              </a:custGeom>
              <a:solidFill>
                <a:srgbClr val="FFFFFF"/>
              </a:solidFill>
              <a:ln w="0">
                <a:noFill/>
                <a:prstDash val="solid"/>
                <a:round/>
                <a:headEnd/>
                <a:tailEnd/>
              </a:ln>
            </p:spPr>
            <p:txBody>
              <a:bodyPr vert="horz" wrap="square" lIns="91366" tIns="45684" rIns="91366" bIns="45684" numCol="1" anchor="t" anchorCtr="0" compatLnSpc="1">
                <a:prstTxWarp prst="textNoShape">
                  <a:avLst/>
                </a:prstTxWarp>
              </a:bodyPr>
              <a:lstStyle/>
              <a:p>
                <a:pPr marL="0" marR="0" lvl="0" indent="0" defTabSz="913399" eaLnBrk="1" fontAlgn="auto" latinLnBrk="0" hangingPunct="1">
                  <a:lnSpc>
                    <a:spcPct val="100000"/>
                  </a:lnSpc>
                  <a:spcBef>
                    <a:spcPts val="0"/>
                  </a:spcBef>
                  <a:spcAft>
                    <a:spcPts val="0"/>
                  </a:spcAft>
                  <a:buClrTx/>
                  <a:buSzTx/>
                  <a:buFontTx/>
                  <a:buNone/>
                  <a:tabLst/>
                  <a:defRPr/>
                </a:pPr>
                <a:endParaRPr kumimoji="0" lang="en-US" sz="1898" b="0" i="0" u="none" strike="noStrike" kern="0" cap="none" spc="0" normalizeH="0" baseline="0" noProof="0">
                  <a:ln>
                    <a:noFill/>
                  </a:ln>
                  <a:solidFill>
                    <a:srgbClr val="FFFFFF"/>
                  </a:solidFill>
                  <a:effectLst/>
                  <a:uLnTx/>
                  <a:uFillTx/>
                </a:endParaRPr>
              </a:p>
            </p:txBody>
          </p:sp>
          <p:sp>
            <p:nvSpPr>
              <p:cNvPr id="26" name="Freeform 24"/>
              <p:cNvSpPr>
                <a:spLocks/>
              </p:cNvSpPr>
              <p:nvPr/>
            </p:nvSpPr>
            <p:spPr bwMode="auto">
              <a:xfrm>
                <a:off x="3432110" y="3322612"/>
                <a:ext cx="1699343" cy="1475605"/>
              </a:xfrm>
              <a:custGeom>
                <a:avLst/>
                <a:gdLst>
                  <a:gd name="T0" fmla="*/ 122 w 207"/>
                  <a:gd name="T1" fmla="*/ 0 h 180"/>
                  <a:gd name="T2" fmla="*/ 143 w 207"/>
                  <a:gd name="T3" fmla="*/ 1 h 180"/>
                  <a:gd name="T4" fmla="*/ 161 w 207"/>
                  <a:gd name="T5" fmla="*/ 5 h 180"/>
                  <a:gd name="T6" fmla="*/ 179 w 207"/>
                  <a:gd name="T7" fmla="*/ 12 h 180"/>
                  <a:gd name="T8" fmla="*/ 194 w 207"/>
                  <a:gd name="T9" fmla="*/ 20 h 180"/>
                  <a:gd name="T10" fmla="*/ 207 w 207"/>
                  <a:gd name="T11" fmla="*/ 30 h 180"/>
                  <a:gd name="T12" fmla="*/ 165 w 207"/>
                  <a:gd name="T13" fmla="*/ 180 h 180"/>
                  <a:gd name="T14" fmla="*/ 151 w 207"/>
                  <a:gd name="T15" fmla="*/ 170 h 180"/>
                  <a:gd name="T16" fmla="*/ 136 w 207"/>
                  <a:gd name="T17" fmla="*/ 162 h 180"/>
                  <a:gd name="T18" fmla="*/ 119 w 207"/>
                  <a:gd name="T19" fmla="*/ 157 h 180"/>
                  <a:gd name="T20" fmla="*/ 102 w 207"/>
                  <a:gd name="T21" fmla="*/ 151 h 180"/>
                  <a:gd name="T22" fmla="*/ 81 w 207"/>
                  <a:gd name="T23" fmla="*/ 150 h 180"/>
                  <a:gd name="T24" fmla="*/ 59 w 207"/>
                  <a:gd name="T25" fmla="*/ 151 h 180"/>
                  <a:gd name="T26" fmla="*/ 33 w 207"/>
                  <a:gd name="T27" fmla="*/ 157 h 180"/>
                  <a:gd name="T28" fmla="*/ 4 w 207"/>
                  <a:gd name="T29" fmla="*/ 168 h 180"/>
                  <a:gd name="T30" fmla="*/ 3 w 207"/>
                  <a:gd name="T31" fmla="*/ 168 h 180"/>
                  <a:gd name="T32" fmla="*/ 1 w 207"/>
                  <a:gd name="T33" fmla="*/ 168 h 180"/>
                  <a:gd name="T34" fmla="*/ 0 w 207"/>
                  <a:gd name="T35" fmla="*/ 166 h 180"/>
                  <a:gd name="T36" fmla="*/ 0 w 207"/>
                  <a:gd name="T37" fmla="*/ 163 h 180"/>
                  <a:gd name="T38" fmla="*/ 0 w 207"/>
                  <a:gd name="T39" fmla="*/ 163 h 180"/>
                  <a:gd name="T40" fmla="*/ 41 w 207"/>
                  <a:gd name="T41" fmla="*/ 19 h 180"/>
                  <a:gd name="T42" fmla="*/ 71 w 207"/>
                  <a:gd name="T43" fmla="*/ 8 h 180"/>
                  <a:gd name="T44" fmla="*/ 99 w 207"/>
                  <a:gd name="T45" fmla="*/ 2 h 180"/>
                  <a:gd name="T46" fmla="*/ 122 w 207"/>
                  <a:gd name="T4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 h="180">
                    <a:moveTo>
                      <a:pt x="122" y="0"/>
                    </a:moveTo>
                    <a:lnTo>
                      <a:pt x="143" y="1"/>
                    </a:lnTo>
                    <a:lnTo>
                      <a:pt x="161" y="5"/>
                    </a:lnTo>
                    <a:lnTo>
                      <a:pt x="179" y="12"/>
                    </a:lnTo>
                    <a:lnTo>
                      <a:pt x="194" y="20"/>
                    </a:lnTo>
                    <a:lnTo>
                      <a:pt x="207" y="30"/>
                    </a:lnTo>
                    <a:lnTo>
                      <a:pt x="165" y="180"/>
                    </a:lnTo>
                    <a:lnTo>
                      <a:pt x="151" y="170"/>
                    </a:lnTo>
                    <a:lnTo>
                      <a:pt x="136" y="162"/>
                    </a:lnTo>
                    <a:lnTo>
                      <a:pt x="119" y="157"/>
                    </a:lnTo>
                    <a:lnTo>
                      <a:pt x="102" y="151"/>
                    </a:lnTo>
                    <a:lnTo>
                      <a:pt x="81" y="150"/>
                    </a:lnTo>
                    <a:lnTo>
                      <a:pt x="59" y="151"/>
                    </a:lnTo>
                    <a:lnTo>
                      <a:pt x="33" y="157"/>
                    </a:lnTo>
                    <a:lnTo>
                      <a:pt x="4" y="168"/>
                    </a:lnTo>
                    <a:lnTo>
                      <a:pt x="3" y="168"/>
                    </a:lnTo>
                    <a:lnTo>
                      <a:pt x="1" y="168"/>
                    </a:lnTo>
                    <a:lnTo>
                      <a:pt x="0" y="166"/>
                    </a:lnTo>
                    <a:lnTo>
                      <a:pt x="0" y="163"/>
                    </a:lnTo>
                    <a:lnTo>
                      <a:pt x="0" y="163"/>
                    </a:lnTo>
                    <a:lnTo>
                      <a:pt x="41" y="19"/>
                    </a:lnTo>
                    <a:lnTo>
                      <a:pt x="71" y="8"/>
                    </a:lnTo>
                    <a:lnTo>
                      <a:pt x="99" y="2"/>
                    </a:lnTo>
                    <a:lnTo>
                      <a:pt x="122" y="0"/>
                    </a:lnTo>
                    <a:close/>
                  </a:path>
                </a:pathLst>
              </a:custGeom>
              <a:solidFill>
                <a:srgbClr val="FFFFFF"/>
              </a:solidFill>
              <a:ln w="0">
                <a:noFill/>
                <a:prstDash val="solid"/>
                <a:round/>
                <a:headEnd/>
                <a:tailEnd/>
              </a:ln>
            </p:spPr>
            <p:txBody>
              <a:bodyPr vert="horz" wrap="square" lIns="91366" tIns="45684" rIns="91366" bIns="45684" numCol="1" anchor="t" anchorCtr="0" compatLnSpc="1">
                <a:prstTxWarp prst="textNoShape">
                  <a:avLst/>
                </a:prstTxWarp>
              </a:bodyPr>
              <a:lstStyle/>
              <a:p>
                <a:pPr marL="0" marR="0" lvl="0" indent="0" defTabSz="913399" eaLnBrk="1" fontAlgn="auto" latinLnBrk="0" hangingPunct="1">
                  <a:lnSpc>
                    <a:spcPct val="100000"/>
                  </a:lnSpc>
                  <a:spcBef>
                    <a:spcPts val="0"/>
                  </a:spcBef>
                  <a:spcAft>
                    <a:spcPts val="0"/>
                  </a:spcAft>
                  <a:buClrTx/>
                  <a:buSzTx/>
                  <a:buFontTx/>
                  <a:buNone/>
                  <a:tabLst/>
                  <a:defRPr/>
                </a:pPr>
                <a:endParaRPr kumimoji="0" lang="en-US" sz="1898" b="0" i="0" u="none" strike="noStrike" kern="0" cap="none" spc="0" normalizeH="0" baseline="0" noProof="0">
                  <a:ln>
                    <a:noFill/>
                  </a:ln>
                  <a:solidFill>
                    <a:srgbClr val="FFFFFF"/>
                  </a:solidFill>
                  <a:effectLst/>
                  <a:uLnTx/>
                  <a:uFillTx/>
                </a:endParaRPr>
              </a:p>
            </p:txBody>
          </p:sp>
          <p:sp>
            <p:nvSpPr>
              <p:cNvPr id="27" name="Freeform 25"/>
              <p:cNvSpPr>
                <a:spLocks/>
              </p:cNvSpPr>
              <p:nvPr/>
            </p:nvSpPr>
            <p:spPr bwMode="auto">
              <a:xfrm>
                <a:off x="4904914" y="3725077"/>
                <a:ext cx="1574708" cy="1341459"/>
              </a:xfrm>
              <a:custGeom>
                <a:avLst/>
                <a:gdLst>
                  <a:gd name="T0" fmla="*/ 44 w 211"/>
                  <a:gd name="T1" fmla="*/ 0 h 180"/>
                  <a:gd name="T2" fmla="*/ 58 w 211"/>
                  <a:gd name="T3" fmla="*/ 10 h 180"/>
                  <a:gd name="T4" fmla="*/ 73 w 211"/>
                  <a:gd name="T5" fmla="*/ 18 h 180"/>
                  <a:gd name="T6" fmla="*/ 91 w 211"/>
                  <a:gd name="T7" fmla="*/ 23 h 180"/>
                  <a:gd name="T8" fmla="*/ 108 w 211"/>
                  <a:gd name="T9" fmla="*/ 29 h 180"/>
                  <a:gd name="T10" fmla="*/ 129 w 211"/>
                  <a:gd name="T11" fmla="*/ 29 h 180"/>
                  <a:gd name="T12" fmla="*/ 154 w 211"/>
                  <a:gd name="T13" fmla="*/ 28 h 180"/>
                  <a:gd name="T14" fmla="*/ 180 w 211"/>
                  <a:gd name="T15" fmla="*/ 21 h 180"/>
                  <a:gd name="T16" fmla="*/ 211 w 211"/>
                  <a:gd name="T17" fmla="*/ 10 h 180"/>
                  <a:gd name="T18" fmla="*/ 167 w 211"/>
                  <a:gd name="T19" fmla="*/ 161 h 180"/>
                  <a:gd name="T20" fmla="*/ 137 w 211"/>
                  <a:gd name="T21" fmla="*/ 172 h 180"/>
                  <a:gd name="T22" fmla="*/ 110 w 211"/>
                  <a:gd name="T23" fmla="*/ 178 h 180"/>
                  <a:gd name="T24" fmla="*/ 86 w 211"/>
                  <a:gd name="T25" fmla="*/ 180 h 180"/>
                  <a:gd name="T26" fmla="*/ 66 w 211"/>
                  <a:gd name="T27" fmla="*/ 179 h 180"/>
                  <a:gd name="T28" fmla="*/ 47 w 211"/>
                  <a:gd name="T29" fmla="*/ 175 h 180"/>
                  <a:gd name="T30" fmla="*/ 30 w 211"/>
                  <a:gd name="T31" fmla="*/ 168 h 180"/>
                  <a:gd name="T32" fmla="*/ 15 w 211"/>
                  <a:gd name="T33" fmla="*/ 160 h 180"/>
                  <a:gd name="T34" fmla="*/ 0 w 211"/>
                  <a:gd name="T35" fmla="*/ 150 h 180"/>
                  <a:gd name="T36" fmla="*/ 44 w 211"/>
                  <a:gd name="T3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180">
                    <a:moveTo>
                      <a:pt x="44" y="0"/>
                    </a:moveTo>
                    <a:lnTo>
                      <a:pt x="58" y="10"/>
                    </a:lnTo>
                    <a:lnTo>
                      <a:pt x="73" y="18"/>
                    </a:lnTo>
                    <a:lnTo>
                      <a:pt x="91" y="23"/>
                    </a:lnTo>
                    <a:lnTo>
                      <a:pt x="108" y="29"/>
                    </a:lnTo>
                    <a:lnTo>
                      <a:pt x="129" y="29"/>
                    </a:lnTo>
                    <a:lnTo>
                      <a:pt x="154" y="28"/>
                    </a:lnTo>
                    <a:lnTo>
                      <a:pt x="180" y="21"/>
                    </a:lnTo>
                    <a:lnTo>
                      <a:pt x="211" y="10"/>
                    </a:lnTo>
                    <a:lnTo>
                      <a:pt x="167" y="161"/>
                    </a:lnTo>
                    <a:lnTo>
                      <a:pt x="137" y="172"/>
                    </a:lnTo>
                    <a:lnTo>
                      <a:pt x="110" y="178"/>
                    </a:lnTo>
                    <a:lnTo>
                      <a:pt x="86" y="180"/>
                    </a:lnTo>
                    <a:lnTo>
                      <a:pt x="66" y="179"/>
                    </a:lnTo>
                    <a:lnTo>
                      <a:pt x="47" y="175"/>
                    </a:lnTo>
                    <a:lnTo>
                      <a:pt x="30" y="168"/>
                    </a:lnTo>
                    <a:lnTo>
                      <a:pt x="15" y="160"/>
                    </a:lnTo>
                    <a:lnTo>
                      <a:pt x="0" y="150"/>
                    </a:lnTo>
                    <a:lnTo>
                      <a:pt x="44" y="0"/>
                    </a:lnTo>
                    <a:close/>
                  </a:path>
                </a:pathLst>
              </a:custGeom>
              <a:solidFill>
                <a:srgbClr val="FFFFFF"/>
              </a:solidFill>
              <a:ln w="0">
                <a:noFill/>
                <a:prstDash val="solid"/>
                <a:round/>
                <a:headEnd/>
                <a:tailEnd/>
              </a:ln>
            </p:spPr>
            <p:txBody>
              <a:bodyPr vert="horz" wrap="square" lIns="91366" tIns="45684" rIns="91366" bIns="45684" numCol="1" anchor="t" anchorCtr="0" compatLnSpc="1">
                <a:prstTxWarp prst="textNoShape">
                  <a:avLst/>
                </a:prstTxWarp>
              </a:bodyPr>
              <a:lstStyle/>
              <a:p>
                <a:pPr marL="0" marR="0" lvl="0" indent="0" defTabSz="913399" eaLnBrk="1" fontAlgn="auto" latinLnBrk="0" hangingPunct="1">
                  <a:lnSpc>
                    <a:spcPct val="100000"/>
                  </a:lnSpc>
                  <a:spcBef>
                    <a:spcPts val="0"/>
                  </a:spcBef>
                  <a:spcAft>
                    <a:spcPts val="0"/>
                  </a:spcAft>
                  <a:buClrTx/>
                  <a:buSzTx/>
                  <a:buFontTx/>
                  <a:buNone/>
                  <a:tabLst/>
                  <a:defRPr/>
                </a:pPr>
                <a:endParaRPr kumimoji="0" lang="en-US" sz="1898" b="0" i="0" u="none" strike="noStrike" kern="0" cap="none" spc="0" normalizeH="0" baseline="0" noProof="0">
                  <a:ln>
                    <a:noFill/>
                  </a:ln>
                  <a:solidFill>
                    <a:srgbClr val="FFFFFF"/>
                  </a:solidFill>
                  <a:effectLst/>
                  <a:uLnTx/>
                  <a:uFillTx/>
                </a:endParaRPr>
              </a:p>
            </p:txBody>
          </p:sp>
          <p:sp>
            <p:nvSpPr>
              <p:cNvPr id="28" name="Freeform 26"/>
              <p:cNvSpPr>
                <a:spLocks/>
              </p:cNvSpPr>
              <p:nvPr/>
            </p:nvSpPr>
            <p:spPr bwMode="auto">
              <a:xfrm>
                <a:off x="5285527" y="2398516"/>
                <a:ext cx="1574708" cy="1356367"/>
              </a:xfrm>
              <a:custGeom>
                <a:avLst/>
                <a:gdLst>
                  <a:gd name="T0" fmla="*/ 44 w 211"/>
                  <a:gd name="T1" fmla="*/ 0 h 182"/>
                  <a:gd name="T2" fmla="*/ 57 w 211"/>
                  <a:gd name="T3" fmla="*/ 10 h 182"/>
                  <a:gd name="T4" fmla="*/ 72 w 211"/>
                  <a:gd name="T5" fmla="*/ 18 h 182"/>
                  <a:gd name="T6" fmla="*/ 89 w 211"/>
                  <a:gd name="T7" fmla="*/ 25 h 182"/>
                  <a:gd name="T8" fmla="*/ 108 w 211"/>
                  <a:gd name="T9" fmla="*/ 29 h 182"/>
                  <a:gd name="T10" fmla="*/ 129 w 211"/>
                  <a:gd name="T11" fmla="*/ 31 h 182"/>
                  <a:gd name="T12" fmla="*/ 152 w 211"/>
                  <a:gd name="T13" fmla="*/ 28 h 182"/>
                  <a:gd name="T14" fmla="*/ 180 w 211"/>
                  <a:gd name="T15" fmla="*/ 22 h 182"/>
                  <a:gd name="T16" fmla="*/ 211 w 211"/>
                  <a:gd name="T17" fmla="*/ 11 h 182"/>
                  <a:gd name="T18" fmla="*/ 167 w 211"/>
                  <a:gd name="T19" fmla="*/ 161 h 182"/>
                  <a:gd name="T20" fmla="*/ 137 w 211"/>
                  <a:gd name="T21" fmla="*/ 172 h 182"/>
                  <a:gd name="T22" fmla="*/ 110 w 211"/>
                  <a:gd name="T23" fmla="*/ 179 h 182"/>
                  <a:gd name="T24" fmla="*/ 86 w 211"/>
                  <a:gd name="T25" fmla="*/ 182 h 182"/>
                  <a:gd name="T26" fmla="*/ 66 w 211"/>
                  <a:gd name="T27" fmla="*/ 181 h 182"/>
                  <a:gd name="T28" fmla="*/ 46 w 211"/>
                  <a:gd name="T29" fmla="*/ 175 h 182"/>
                  <a:gd name="T30" fmla="*/ 30 w 211"/>
                  <a:gd name="T31" fmla="*/ 170 h 182"/>
                  <a:gd name="T32" fmla="*/ 15 w 211"/>
                  <a:gd name="T33" fmla="*/ 161 h 182"/>
                  <a:gd name="T34" fmla="*/ 0 w 211"/>
                  <a:gd name="T35" fmla="*/ 152 h 182"/>
                  <a:gd name="T36" fmla="*/ 44 w 211"/>
                  <a:gd name="T3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182">
                    <a:moveTo>
                      <a:pt x="44" y="0"/>
                    </a:moveTo>
                    <a:lnTo>
                      <a:pt x="57" y="10"/>
                    </a:lnTo>
                    <a:lnTo>
                      <a:pt x="72" y="18"/>
                    </a:lnTo>
                    <a:lnTo>
                      <a:pt x="89" y="25"/>
                    </a:lnTo>
                    <a:lnTo>
                      <a:pt x="108" y="29"/>
                    </a:lnTo>
                    <a:lnTo>
                      <a:pt x="129" y="31"/>
                    </a:lnTo>
                    <a:lnTo>
                      <a:pt x="152" y="28"/>
                    </a:lnTo>
                    <a:lnTo>
                      <a:pt x="180" y="22"/>
                    </a:lnTo>
                    <a:lnTo>
                      <a:pt x="211" y="11"/>
                    </a:lnTo>
                    <a:lnTo>
                      <a:pt x="167" y="161"/>
                    </a:lnTo>
                    <a:lnTo>
                      <a:pt x="137" y="172"/>
                    </a:lnTo>
                    <a:lnTo>
                      <a:pt x="110" y="179"/>
                    </a:lnTo>
                    <a:lnTo>
                      <a:pt x="86" y="182"/>
                    </a:lnTo>
                    <a:lnTo>
                      <a:pt x="66" y="181"/>
                    </a:lnTo>
                    <a:lnTo>
                      <a:pt x="46" y="175"/>
                    </a:lnTo>
                    <a:lnTo>
                      <a:pt x="30" y="170"/>
                    </a:lnTo>
                    <a:lnTo>
                      <a:pt x="15" y="161"/>
                    </a:lnTo>
                    <a:lnTo>
                      <a:pt x="0" y="152"/>
                    </a:lnTo>
                    <a:lnTo>
                      <a:pt x="44" y="0"/>
                    </a:lnTo>
                    <a:close/>
                  </a:path>
                </a:pathLst>
              </a:custGeom>
              <a:solidFill>
                <a:srgbClr val="FFFFFF"/>
              </a:solidFill>
              <a:ln w="0">
                <a:noFill/>
                <a:prstDash val="solid"/>
                <a:round/>
                <a:headEnd/>
                <a:tailEnd/>
              </a:ln>
            </p:spPr>
            <p:txBody>
              <a:bodyPr vert="horz" wrap="square" lIns="91366" tIns="45684" rIns="91366" bIns="45684" numCol="1" anchor="t" anchorCtr="0" compatLnSpc="1">
                <a:prstTxWarp prst="textNoShape">
                  <a:avLst/>
                </a:prstTxWarp>
              </a:bodyPr>
              <a:lstStyle/>
              <a:p>
                <a:pPr marL="0" marR="0" lvl="0" indent="0" defTabSz="913399" eaLnBrk="1" fontAlgn="auto" latinLnBrk="0" hangingPunct="1">
                  <a:lnSpc>
                    <a:spcPct val="100000"/>
                  </a:lnSpc>
                  <a:spcBef>
                    <a:spcPts val="0"/>
                  </a:spcBef>
                  <a:spcAft>
                    <a:spcPts val="0"/>
                  </a:spcAft>
                  <a:buClrTx/>
                  <a:buSzTx/>
                  <a:buFontTx/>
                  <a:buNone/>
                  <a:tabLst/>
                  <a:defRPr/>
                </a:pPr>
                <a:endParaRPr kumimoji="0" lang="en-US" sz="1898" b="0" i="0" u="none" strike="noStrike" kern="0" cap="none" spc="0" normalizeH="0" baseline="0" noProof="0">
                  <a:ln>
                    <a:noFill/>
                  </a:ln>
                  <a:solidFill>
                    <a:srgbClr val="FFFFFF"/>
                  </a:solidFill>
                  <a:effectLst/>
                  <a:uLnTx/>
                  <a:uFillTx/>
                </a:endParaRPr>
              </a:p>
            </p:txBody>
          </p:sp>
        </p:grpSp>
        <p:pic>
          <p:nvPicPr>
            <p:cNvPr id="24" name="Picture 23"/>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r="68617"/>
            <a:stretch/>
          </p:blipFill>
          <p:spPr bwMode="auto">
            <a:xfrm>
              <a:off x="11390729" y="2804954"/>
              <a:ext cx="309407" cy="3586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Straight Connector 17"/>
          <p:cNvCxnSpPr/>
          <p:nvPr/>
        </p:nvCxnSpPr>
        <p:spPr>
          <a:xfrm>
            <a:off x="7252729" y="2137893"/>
            <a:ext cx="0" cy="1596380"/>
          </a:xfrm>
          <a:prstGeom prst="line">
            <a:avLst/>
          </a:prstGeom>
          <a:ln w="38100" cap="rnd" cmpd="sng">
            <a:solidFill>
              <a:schemeClr val="tx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684539" y="2904012"/>
            <a:ext cx="440540" cy="0"/>
          </a:xfrm>
          <a:prstGeom prst="straightConnector1">
            <a:avLst/>
          </a:prstGeom>
          <a:ln w="38100" cap="rnd" cmpd="sng">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7005348" y="4293670"/>
            <a:ext cx="2637064" cy="14963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82" rIns="0" bIns="45682" numCol="1" rtlCol="0" anchor="ctr" anchorCtr="0" compatLnSpc="1">
            <a:prstTxWarp prst="textNoShape">
              <a:avLst/>
            </a:prstTxWarp>
          </a:bodyPr>
          <a:lstStyle/>
          <a:p>
            <a:pPr marL="0" marR="0" lvl="0" indent="0" algn="ctr" defTabSz="913287" eaLnBrk="1" fontAlgn="base" latinLnBrk="0" hangingPunct="1">
              <a:lnSpc>
                <a:spcPct val="100000"/>
              </a:lnSpc>
              <a:spcBef>
                <a:spcPct val="0"/>
              </a:spcBef>
              <a:spcAft>
                <a:spcPct val="0"/>
              </a:spcAft>
              <a:buClrTx/>
              <a:buSzTx/>
              <a:buFontTx/>
              <a:buNone/>
              <a:tabLst/>
              <a:defRPr/>
            </a:pPr>
            <a:endPar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40" name="Straight Connector 39"/>
          <p:cNvCxnSpPr/>
          <p:nvPr/>
        </p:nvCxnSpPr>
        <p:spPr>
          <a:xfrm>
            <a:off x="7259553" y="4025982"/>
            <a:ext cx="4072" cy="2117881"/>
          </a:xfrm>
          <a:prstGeom prst="line">
            <a:avLst/>
          </a:prstGeom>
          <a:ln w="38100" cap="rnd" cmpd="sng">
            <a:solidFill>
              <a:schemeClr val="tx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10583220" y="4291803"/>
            <a:ext cx="242540" cy="473676"/>
            <a:chOff x="9707868" y="5386947"/>
            <a:chExt cx="363464" cy="552246"/>
          </a:xfrm>
        </p:grpSpPr>
        <p:sp>
          <p:nvSpPr>
            <p:cNvPr id="63" name="Freeform 107"/>
            <p:cNvSpPr>
              <a:spLocks noEditPoints="1"/>
            </p:cNvSpPr>
            <p:nvPr/>
          </p:nvSpPr>
          <p:spPr bwMode="auto">
            <a:xfrm rot="5400000">
              <a:off x="9614027" y="5481888"/>
              <a:ext cx="552246" cy="362364"/>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FFFFFF"/>
            </a:solidFill>
            <a:extLst/>
          </p:spPr>
          <p:txBody>
            <a:bodyPr vert="horz" wrap="square" lIns="115953" tIns="57977" rIns="115953" bIns="57977" numCol="1" anchor="t" anchorCtr="0" compatLnSpc="1">
              <a:prstTxWarp prst="textNoShape">
                <a:avLst/>
              </a:prstTxWarp>
            </a:bodyPr>
            <a:lstStyle/>
            <a:p>
              <a:pPr marL="0" marR="0" lvl="0" indent="0" defTabSz="91358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3F3F3F"/>
                </a:solidFill>
                <a:effectLst/>
                <a:uLnTx/>
                <a:uFillTx/>
              </a:endParaRPr>
            </a:p>
          </p:txBody>
        </p:sp>
        <p:pic>
          <p:nvPicPr>
            <p:cNvPr id="64" name="Picture 63"/>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r="68617"/>
            <a:stretch/>
          </p:blipFill>
          <p:spPr bwMode="auto">
            <a:xfrm>
              <a:off x="9707868" y="5466539"/>
              <a:ext cx="309405" cy="3944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p:cNvGrpSpPr/>
          <p:nvPr/>
        </p:nvGrpSpPr>
        <p:grpSpPr>
          <a:xfrm>
            <a:off x="11228392" y="5012770"/>
            <a:ext cx="643105" cy="495857"/>
            <a:chOff x="13956664" y="2531689"/>
            <a:chExt cx="483562" cy="372844"/>
          </a:xfrm>
        </p:grpSpPr>
        <p:sp>
          <p:nvSpPr>
            <p:cNvPr id="82" name="Round Same Side Corner Rectangle 11"/>
            <p:cNvSpPr/>
            <p:nvPr/>
          </p:nvSpPr>
          <p:spPr>
            <a:xfrm>
              <a:off x="13993624" y="2531689"/>
              <a:ext cx="409640" cy="28388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358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3F3F3F"/>
                </a:solidFill>
                <a:effectLst/>
                <a:uLnTx/>
                <a:uFillTx/>
              </a:endParaRPr>
            </a:p>
          </p:txBody>
        </p:sp>
        <p:sp>
          <p:nvSpPr>
            <p:cNvPr id="83" name="Trapezoid 12"/>
            <p:cNvSpPr/>
            <p:nvPr/>
          </p:nvSpPr>
          <p:spPr>
            <a:xfrm>
              <a:off x="13956664" y="2816992"/>
              <a:ext cx="483562" cy="6601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91358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3F3F3F"/>
                </a:solidFill>
                <a:effectLst/>
                <a:uLnTx/>
                <a:uFillTx/>
              </a:endParaRPr>
            </a:p>
          </p:txBody>
        </p:sp>
        <p:sp>
          <p:nvSpPr>
            <p:cNvPr id="84" name="Rectangle 83"/>
            <p:cNvSpPr/>
            <p:nvPr/>
          </p:nvSpPr>
          <p:spPr>
            <a:xfrm>
              <a:off x="13956878" y="2883007"/>
              <a:ext cx="483132" cy="21526"/>
            </a:xfrm>
            <a:prstGeom prst="rect">
              <a:avLst/>
            </a:prstGeom>
            <a:solidFill>
              <a:srgbClr val="FFFFFF"/>
            </a:solidFill>
            <a:ln w="25400" cap="flat" cmpd="sng" algn="ctr">
              <a:noFill/>
              <a:prstDash val="solid"/>
            </a:ln>
            <a:effectLst/>
          </p:spPr>
          <p:txBody>
            <a:bodyPr rtlCol="0" anchor="ctr"/>
            <a:lstStyle/>
            <a:p>
              <a:pPr marL="0" marR="0" lvl="0" indent="0" algn="ctr" defTabSz="91358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3F3F3F"/>
                </a:solidFill>
                <a:effectLst/>
                <a:uLnTx/>
                <a:uFillTx/>
              </a:endParaRPr>
            </a:p>
          </p:txBody>
        </p:sp>
      </p:grpSp>
      <p:grpSp>
        <p:nvGrpSpPr>
          <p:cNvPr id="73" name="Group 72"/>
          <p:cNvGrpSpPr/>
          <p:nvPr/>
        </p:nvGrpSpPr>
        <p:grpSpPr>
          <a:xfrm>
            <a:off x="10145222" y="4917879"/>
            <a:ext cx="895893" cy="561795"/>
            <a:chOff x="2908728" y="2458446"/>
            <a:chExt cx="551783" cy="346012"/>
          </a:xfrm>
        </p:grpSpPr>
        <p:sp>
          <p:nvSpPr>
            <p:cNvPr id="80" name="Rounded Rectangle 2058"/>
            <p:cNvSpPr/>
            <p:nvPr/>
          </p:nvSpPr>
          <p:spPr bwMode="auto">
            <a:xfrm>
              <a:off x="3293208" y="2458446"/>
              <a:ext cx="167303" cy="344744"/>
            </a:xfrm>
            <a:custGeom>
              <a:avLst/>
              <a:gdLst/>
              <a:ahLst/>
              <a:cxnLst/>
              <a:rect l="l" t="t" r="r" b="b"/>
              <a:pathLst>
                <a:path w="235932" h="524825">
                  <a:moveTo>
                    <a:pt x="26526" y="453142"/>
                  </a:moveTo>
                  <a:lnTo>
                    <a:pt x="26526" y="471430"/>
                  </a:lnTo>
                  <a:lnTo>
                    <a:pt x="209406" y="471430"/>
                  </a:lnTo>
                  <a:lnTo>
                    <a:pt x="209406" y="453142"/>
                  </a:lnTo>
                  <a:close/>
                  <a:moveTo>
                    <a:pt x="26526" y="412660"/>
                  </a:moveTo>
                  <a:lnTo>
                    <a:pt x="26526" y="430948"/>
                  </a:lnTo>
                  <a:lnTo>
                    <a:pt x="63102" y="430948"/>
                  </a:lnTo>
                  <a:lnTo>
                    <a:pt x="63102" y="412660"/>
                  </a:lnTo>
                  <a:close/>
                  <a:moveTo>
                    <a:pt x="26526" y="372178"/>
                  </a:moveTo>
                  <a:lnTo>
                    <a:pt x="26526" y="390466"/>
                  </a:lnTo>
                  <a:lnTo>
                    <a:pt x="63102" y="390466"/>
                  </a:lnTo>
                  <a:lnTo>
                    <a:pt x="63102" y="372178"/>
                  </a:lnTo>
                  <a:close/>
                  <a:moveTo>
                    <a:pt x="26526" y="97526"/>
                  </a:moveTo>
                  <a:lnTo>
                    <a:pt x="26526" y="124958"/>
                  </a:lnTo>
                  <a:lnTo>
                    <a:pt x="209406" y="124958"/>
                  </a:lnTo>
                  <a:lnTo>
                    <a:pt x="209406" y="97526"/>
                  </a:lnTo>
                  <a:close/>
                  <a:moveTo>
                    <a:pt x="26526" y="53758"/>
                  </a:moveTo>
                  <a:lnTo>
                    <a:pt x="26526" y="72046"/>
                  </a:lnTo>
                  <a:lnTo>
                    <a:pt x="209406" y="72046"/>
                  </a:lnTo>
                  <a:lnTo>
                    <a:pt x="209406" y="53758"/>
                  </a:lnTo>
                  <a:close/>
                  <a:moveTo>
                    <a:pt x="31386" y="0"/>
                  </a:moveTo>
                  <a:lnTo>
                    <a:pt x="204546" y="0"/>
                  </a:lnTo>
                  <a:cubicBezTo>
                    <a:pt x="221880" y="0"/>
                    <a:pt x="235932" y="14052"/>
                    <a:pt x="235932" y="31386"/>
                  </a:cubicBezTo>
                  <a:lnTo>
                    <a:pt x="235932" y="493439"/>
                  </a:lnTo>
                  <a:cubicBezTo>
                    <a:pt x="235932" y="510773"/>
                    <a:pt x="221880" y="524825"/>
                    <a:pt x="204546" y="524825"/>
                  </a:cubicBezTo>
                  <a:lnTo>
                    <a:pt x="31386" y="524825"/>
                  </a:lnTo>
                  <a:cubicBezTo>
                    <a:pt x="14052" y="524825"/>
                    <a:pt x="0" y="510773"/>
                    <a:pt x="0" y="493439"/>
                  </a:cubicBezTo>
                  <a:lnTo>
                    <a:pt x="0" y="31386"/>
                  </a:lnTo>
                  <a:cubicBezTo>
                    <a:pt x="0" y="14052"/>
                    <a:pt x="14052" y="0"/>
                    <a:pt x="3138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66" tIns="45684" rIns="45684" bIns="91366" numCol="1" spcCol="0" rtlCol="0" fromWordArt="0" anchor="b" anchorCtr="0" forceAA="0" compatLnSpc="1">
              <a:prstTxWarp prst="textNoShape">
                <a:avLst/>
              </a:prstTxWarp>
              <a:noAutofit/>
            </a:bodyPr>
            <a:lstStyle/>
            <a:p>
              <a:pPr marL="0" marR="0" lvl="0" indent="0" algn="ctr" defTabSz="913287" eaLnBrk="1" fontAlgn="base" latinLnBrk="0" hangingPunct="1">
                <a:lnSpc>
                  <a:spcPct val="100000"/>
                </a:lnSpc>
                <a:spcBef>
                  <a:spcPct val="0"/>
                </a:spcBef>
                <a:spcAft>
                  <a:spcPct val="0"/>
                </a:spcAft>
                <a:buClrTx/>
                <a:buSzTx/>
                <a:buFontTx/>
                <a:buNone/>
                <a:tabLst/>
                <a:defRPr/>
              </a:pPr>
              <a:endParaRPr kumimoji="0" lang="en-US" sz="1798" b="0" i="0" u="none" strike="noStrike" kern="0" cap="none" spc="-50" normalizeH="0" baseline="0" noProof="0" dirty="0" err="1">
                <a:ln>
                  <a:noFill/>
                </a:ln>
                <a:solidFill>
                  <a:srgbClr val="FFFFFF"/>
                </a:solidFill>
                <a:effectLst/>
                <a:uLnTx/>
                <a:uFillTx/>
                <a:ea typeface="Segoe UI" pitchFamily="34" charset="0"/>
                <a:cs typeface="Segoe UI" pitchFamily="34" charset="0"/>
              </a:endParaRPr>
            </a:p>
          </p:txBody>
        </p:sp>
        <p:sp>
          <p:nvSpPr>
            <p:cNvPr id="81" name="Rounded Rectangle 2060"/>
            <p:cNvSpPr/>
            <p:nvPr/>
          </p:nvSpPr>
          <p:spPr bwMode="auto">
            <a:xfrm>
              <a:off x="2908728" y="2458447"/>
              <a:ext cx="356324" cy="346011"/>
            </a:xfrm>
            <a:custGeom>
              <a:avLst/>
              <a:gdLst/>
              <a:ahLst/>
              <a:cxnLst/>
              <a:rect l="l" t="t" r="r" b="b"/>
              <a:pathLst>
                <a:path w="542456" h="526753">
                  <a:moveTo>
                    <a:pt x="45804" y="47263"/>
                  </a:moveTo>
                  <a:lnTo>
                    <a:pt x="45804" y="392812"/>
                  </a:lnTo>
                  <a:lnTo>
                    <a:pt x="496653" y="392812"/>
                  </a:lnTo>
                  <a:lnTo>
                    <a:pt x="496653" y="47263"/>
                  </a:lnTo>
                  <a:close/>
                  <a:moveTo>
                    <a:pt x="35310" y="0"/>
                  </a:moveTo>
                  <a:lnTo>
                    <a:pt x="507146" y="0"/>
                  </a:lnTo>
                  <a:cubicBezTo>
                    <a:pt x="526647" y="0"/>
                    <a:pt x="542456" y="15809"/>
                    <a:pt x="542456" y="35310"/>
                  </a:cubicBezTo>
                  <a:lnTo>
                    <a:pt x="542456" y="405128"/>
                  </a:lnTo>
                  <a:cubicBezTo>
                    <a:pt x="542456" y="424629"/>
                    <a:pt x="526647" y="440438"/>
                    <a:pt x="507146" y="440438"/>
                  </a:cubicBezTo>
                  <a:lnTo>
                    <a:pt x="325203" y="440438"/>
                  </a:lnTo>
                  <a:lnTo>
                    <a:pt x="325203" y="485340"/>
                  </a:lnTo>
                  <a:cubicBezTo>
                    <a:pt x="383488" y="490959"/>
                    <a:pt x="432800" y="506124"/>
                    <a:pt x="463161" y="526753"/>
                  </a:cubicBezTo>
                  <a:lnTo>
                    <a:pt x="79298" y="526753"/>
                  </a:lnTo>
                  <a:cubicBezTo>
                    <a:pt x="109659" y="506125"/>
                    <a:pt x="158970" y="490959"/>
                    <a:pt x="217253" y="485341"/>
                  </a:cubicBezTo>
                  <a:lnTo>
                    <a:pt x="217253" y="440438"/>
                  </a:lnTo>
                  <a:lnTo>
                    <a:pt x="35310" y="440438"/>
                  </a:lnTo>
                  <a:cubicBezTo>
                    <a:pt x="15809" y="440438"/>
                    <a:pt x="0" y="424629"/>
                    <a:pt x="0" y="405128"/>
                  </a:cubicBezTo>
                  <a:lnTo>
                    <a:pt x="0" y="35310"/>
                  </a:lnTo>
                  <a:cubicBezTo>
                    <a:pt x="0" y="15809"/>
                    <a:pt x="15809" y="0"/>
                    <a:pt x="3531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66" tIns="45684" rIns="45684" bIns="91366" numCol="1" spcCol="0" rtlCol="0" fromWordArt="0" anchor="b" anchorCtr="0" forceAA="0" compatLnSpc="1">
              <a:prstTxWarp prst="textNoShape">
                <a:avLst/>
              </a:prstTxWarp>
              <a:noAutofit/>
            </a:bodyPr>
            <a:lstStyle/>
            <a:p>
              <a:pPr marL="0" marR="0" lvl="0" indent="0" algn="ctr" defTabSz="913287" eaLnBrk="1" fontAlgn="base" latinLnBrk="0" hangingPunct="1">
                <a:lnSpc>
                  <a:spcPct val="100000"/>
                </a:lnSpc>
                <a:spcBef>
                  <a:spcPct val="0"/>
                </a:spcBef>
                <a:spcAft>
                  <a:spcPct val="0"/>
                </a:spcAft>
                <a:buClrTx/>
                <a:buSzTx/>
                <a:buFontTx/>
                <a:buNone/>
                <a:tabLst/>
                <a:defRPr/>
              </a:pPr>
              <a:endParaRPr kumimoji="0" lang="en-US" sz="1798" b="0" i="0" u="none" strike="noStrike" kern="0" cap="none" spc="-50" normalizeH="0" baseline="0" noProof="0" dirty="0" err="1">
                <a:ln>
                  <a:noFill/>
                </a:ln>
                <a:solidFill>
                  <a:srgbClr val="FFFFFF"/>
                </a:solidFill>
                <a:effectLst/>
                <a:uLnTx/>
                <a:uFillTx/>
                <a:ea typeface="Segoe UI" pitchFamily="34" charset="0"/>
                <a:cs typeface="Segoe UI" pitchFamily="34" charset="0"/>
              </a:endParaRPr>
            </a:p>
          </p:txBody>
        </p:sp>
      </p:grpSp>
      <p:pic>
        <p:nvPicPr>
          <p:cNvPr id="75" name="Picture 74"/>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r="68617"/>
          <a:stretch/>
        </p:blipFill>
        <p:spPr bwMode="auto">
          <a:xfrm>
            <a:off x="11350880" y="5041775"/>
            <a:ext cx="309158" cy="35831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r="68617"/>
          <a:stretch/>
        </p:blipFill>
        <p:spPr bwMode="auto">
          <a:xfrm>
            <a:off x="10246980" y="4954961"/>
            <a:ext cx="309156" cy="394147"/>
          </a:xfrm>
          <a:prstGeom prst="rect">
            <a:avLst/>
          </a:prstGeom>
          <a:noFill/>
          <a:extLst>
            <a:ext uri="{909E8E84-426E-40DD-AFC4-6F175D3DCCD1}">
              <a14:hiddenFill xmlns:a14="http://schemas.microsoft.com/office/drawing/2010/main">
                <a:solidFill>
                  <a:srgbClr val="FFFFFF"/>
                </a:solidFill>
              </a14:hiddenFill>
            </a:ext>
          </a:extLst>
        </p:spPr>
      </p:pic>
      <p:sp>
        <p:nvSpPr>
          <p:cNvPr id="66" name="Freeform 320"/>
          <p:cNvSpPr>
            <a:spLocks/>
          </p:cNvSpPr>
          <p:nvPr/>
        </p:nvSpPr>
        <p:spPr bwMode="auto">
          <a:xfrm>
            <a:off x="4396586" y="3967831"/>
            <a:ext cx="2287586" cy="1145566"/>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chemeClr val="tx1"/>
          </a:solidFill>
          <a:ln w="9525" cap="flat" cmpd="sng" algn="ctr">
            <a:noFill/>
            <a:prstDash val="solid"/>
            <a:headEnd type="none" w="med" len="med"/>
            <a:tailEnd type="none" w="med" len="med"/>
          </a:ln>
          <a:effectLst/>
          <a:extLst/>
        </p:spPr>
        <p:txBody>
          <a:bodyPr vert="horz" wrap="square" lIns="113750" tIns="0" rIns="113750" bIns="56875" numCol="1" rtlCol="0" anchor="ctr" anchorCtr="0" compatLnSpc="1">
            <a:prstTxWarp prst="textNoShape">
              <a:avLst/>
            </a:prstTxWarp>
          </a:bodyPr>
          <a:lstStyle/>
          <a:p>
            <a:pPr marL="0" marR="0" lvl="0" indent="0" defTabSz="1137082" eaLnBrk="1" fontAlgn="base" latinLnBrk="0" hangingPunct="1">
              <a:lnSpc>
                <a:spcPct val="100000"/>
              </a:lnSpc>
              <a:spcBef>
                <a:spcPct val="0"/>
              </a:spcBef>
              <a:spcAft>
                <a:spcPct val="0"/>
              </a:spcAft>
              <a:buClrTx/>
              <a:buSzTx/>
              <a:buFontTx/>
              <a:buNone/>
              <a:tabLst/>
              <a:defRPr/>
            </a:pPr>
            <a:endParaRPr kumimoji="0" lang="en-US" sz="1398" b="1" i="0" u="none" strike="noStrike" kern="0" cap="none" spc="0" normalizeH="0" baseline="0" noProof="0" dirty="0">
              <a:ln>
                <a:noFill/>
              </a:ln>
              <a:solidFill>
                <a:srgbClr val="00AEEF"/>
              </a:solidFill>
              <a:effectLst/>
              <a:uLnTx/>
              <a:uFillTx/>
              <a:latin typeface="Segoe" pitchFamily="34" charset="0"/>
            </a:endParaRPr>
          </a:p>
          <a:p>
            <a:pPr marL="0" marR="0" lvl="0" indent="0" defTabSz="1137082" eaLnBrk="1" fontAlgn="base" latinLnBrk="0" hangingPunct="1">
              <a:lnSpc>
                <a:spcPct val="100000"/>
              </a:lnSpc>
              <a:spcBef>
                <a:spcPct val="0"/>
              </a:spcBef>
              <a:spcAft>
                <a:spcPct val="0"/>
              </a:spcAft>
              <a:buClrTx/>
              <a:buSzTx/>
              <a:buFontTx/>
              <a:buNone/>
              <a:tabLst/>
              <a:defRPr/>
            </a:pPr>
            <a:r>
              <a:rPr kumimoji="0" lang="en-US" sz="1398" b="1" i="0" u="none" strike="noStrike" kern="0" cap="none" spc="0" normalizeH="0" baseline="0" noProof="0" dirty="0">
                <a:ln>
                  <a:noFill/>
                </a:ln>
                <a:solidFill>
                  <a:srgbClr val="00AEEF"/>
                </a:solidFill>
                <a:effectLst/>
                <a:uLnTx/>
                <a:uFillTx/>
                <a:latin typeface="Segoe" pitchFamily="34" charset="0"/>
              </a:rPr>
              <a:t>       </a:t>
            </a:r>
          </a:p>
        </p:txBody>
      </p:sp>
      <p:cxnSp>
        <p:nvCxnSpPr>
          <p:cNvPr id="67" name="Straight Arrow Connector 66"/>
          <p:cNvCxnSpPr/>
          <p:nvPr/>
        </p:nvCxnSpPr>
        <p:spPr>
          <a:xfrm flipV="1">
            <a:off x="5570283" y="3132639"/>
            <a:ext cx="1" cy="743857"/>
          </a:xfrm>
          <a:prstGeom prst="straightConnector1">
            <a:avLst/>
          </a:prstGeom>
          <a:ln w="38100"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6684539" y="4966667"/>
            <a:ext cx="440540" cy="1"/>
          </a:xfrm>
          <a:prstGeom prst="straightConnector1">
            <a:avLst/>
          </a:prstGeom>
          <a:ln w="38100" cap="rnd" cmpd="sng">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rot="5400000">
            <a:off x="10508474" y="2977358"/>
            <a:ext cx="377555" cy="490771"/>
            <a:chOff x="9693966" y="5386947"/>
            <a:chExt cx="394465" cy="552246"/>
          </a:xfrm>
        </p:grpSpPr>
        <p:sp>
          <p:nvSpPr>
            <p:cNvPr id="74" name="Freeform 107"/>
            <p:cNvSpPr>
              <a:spLocks noEditPoints="1"/>
            </p:cNvSpPr>
            <p:nvPr/>
          </p:nvSpPr>
          <p:spPr bwMode="auto">
            <a:xfrm rot="5400000">
              <a:off x="9614027" y="5481888"/>
              <a:ext cx="552246" cy="362364"/>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FFFFFF"/>
            </a:solidFill>
            <a:extLst/>
          </p:spPr>
          <p:txBody>
            <a:bodyPr vert="horz" wrap="square" lIns="115953" tIns="57977" rIns="115953" bIns="57977" numCol="1" anchor="t" anchorCtr="0" compatLnSpc="1">
              <a:prstTxWarp prst="textNoShape">
                <a:avLst/>
              </a:prstTxWarp>
            </a:bodyPr>
            <a:lstStyle/>
            <a:p>
              <a:pPr marL="0" marR="0" lvl="0" indent="0" defTabSz="91358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3F3F3F"/>
                </a:solidFill>
                <a:effectLst/>
                <a:uLnTx/>
                <a:uFillTx/>
              </a:endParaRPr>
            </a:p>
          </p:txBody>
        </p:sp>
        <p:pic>
          <p:nvPicPr>
            <p:cNvPr id="76" name="Picture 75"/>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r="68617"/>
            <a:stretch/>
          </p:blipFill>
          <p:spPr bwMode="auto">
            <a:xfrm rot="16200000">
              <a:off x="9736496" y="5509785"/>
              <a:ext cx="309405" cy="394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rot="5400000">
            <a:off x="11120521" y="4221917"/>
            <a:ext cx="439509" cy="639523"/>
            <a:chOff x="9693966" y="5386947"/>
            <a:chExt cx="394465" cy="552246"/>
          </a:xfrm>
        </p:grpSpPr>
        <p:sp>
          <p:nvSpPr>
            <p:cNvPr id="78" name="Freeform 107"/>
            <p:cNvSpPr>
              <a:spLocks noEditPoints="1"/>
            </p:cNvSpPr>
            <p:nvPr/>
          </p:nvSpPr>
          <p:spPr bwMode="auto">
            <a:xfrm rot="5400000">
              <a:off x="9614027" y="5481888"/>
              <a:ext cx="552246" cy="362364"/>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FFFFFF"/>
            </a:solidFill>
            <a:extLst/>
          </p:spPr>
          <p:txBody>
            <a:bodyPr vert="horz" wrap="square" lIns="115953" tIns="57977" rIns="115953" bIns="57977" numCol="1" anchor="t" anchorCtr="0" compatLnSpc="1">
              <a:prstTxWarp prst="textNoShape">
                <a:avLst/>
              </a:prstTxWarp>
            </a:bodyPr>
            <a:lstStyle/>
            <a:p>
              <a:pPr marL="0" marR="0" lvl="0" indent="0" defTabSz="91358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3F3F3F"/>
                </a:solidFill>
                <a:effectLst/>
                <a:uLnTx/>
                <a:uFillTx/>
              </a:endParaRPr>
            </a:p>
          </p:txBody>
        </p:sp>
        <p:pic>
          <p:nvPicPr>
            <p:cNvPr id="79" name="Picture 78"/>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r="68617"/>
            <a:stretch/>
          </p:blipFill>
          <p:spPr bwMode="auto">
            <a:xfrm rot="16200000">
              <a:off x="9736496" y="5509785"/>
              <a:ext cx="309405" cy="394465"/>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Rectangle 88"/>
          <p:cNvSpPr/>
          <p:nvPr/>
        </p:nvSpPr>
        <p:spPr bwMode="auto">
          <a:xfrm>
            <a:off x="7409272" y="4166131"/>
            <a:ext cx="2723396" cy="18149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82" rIns="0" bIns="45682" numCol="1" rtlCol="0" anchor="ctr" anchorCtr="0" compatLnSpc="1">
            <a:prstTxWarp prst="textNoShape">
              <a:avLst/>
            </a:prstTxWarp>
          </a:bodyPr>
          <a:lstStyle/>
          <a:p>
            <a:pPr marL="0" marR="0" lvl="0" indent="0" defTabSz="913287" eaLnBrk="1" fontAlgn="base" latinLnBrk="0" hangingPunct="1">
              <a:lnSpc>
                <a:spcPct val="100000"/>
              </a:lnSpc>
              <a:spcBef>
                <a:spcPct val="0"/>
              </a:spcBef>
              <a:spcAft>
                <a:spcPct val="0"/>
              </a:spcAft>
              <a:buClrTx/>
              <a:buSzTx/>
              <a:buFontTx/>
              <a:buNone/>
              <a:tabLst/>
              <a:defRPr/>
            </a:pP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Windows PCs</a:t>
            </a:r>
          </a:p>
          <a:p>
            <a:pPr marL="0" marR="0" lvl="0" indent="0" defTabSz="913287" eaLnBrk="1" fontAlgn="base" latinLnBrk="0" hangingPunct="1">
              <a:lnSpc>
                <a:spcPct val="100000"/>
              </a:lnSpc>
              <a:spcBef>
                <a:spcPct val="0"/>
              </a:spcBef>
              <a:spcAft>
                <a:spcPct val="0"/>
              </a:spcAft>
              <a:buClrTx/>
              <a:buSzTx/>
              <a:buFontTx/>
              <a:buNone/>
              <a:tabLst/>
              <a:defRPr/>
            </a:pPr>
            <a: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(x86/x64, Intel SOC)</a:t>
            </a:r>
            <a:br>
              <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br>
            <a:endParaRPr kumimoji="0" lang="en-US" sz="13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endParaRPr>
          </a:p>
          <a:p>
            <a:pPr marL="0" marR="0" lvl="0" indent="0" defTabSz="913287" eaLnBrk="1" fontAlgn="base" latinLnBrk="0" hangingPunct="1">
              <a:lnSpc>
                <a:spcPct val="100000"/>
              </a:lnSpc>
              <a:spcBef>
                <a:spcPct val="0"/>
              </a:spcBef>
              <a:spcAft>
                <a:spcPct val="0"/>
              </a:spcAft>
              <a:buClrTx/>
              <a:buSzTx/>
              <a:buFontTx/>
              <a:buNone/>
              <a:tabLst/>
              <a:defRPr/>
            </a:pP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Windows mobile/phone devices</a:t>
            </a:r>
            <a:b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br>
            <a:endPar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endParaRPr>
          </a:p>
          <a:p>
            <a:pPr marL="0" marR="0" lvl="0" indent="0" defTabSz="913287" eaLnBrk="1" fontAlgn="base" latinLnBrk="0" hangingPunct="1">
              <a:lnSpc>
                <a:spcPct val="100000"/>
              </a:lnSpc>
              <a:spcBef>
                <a:spcPct val="0"/>
              </a:spcBef>
              <a:spcAft>
                <a:spcPct val="0"/>
              </a:spcAft>
              <a:buClrTx/>
              <a:buSzTx/>
              <a:buFontTx/>
              <a:buNone/>
              <a:tabLst/>
              <a:defRPr/>
            </a:pP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Organization-owned or </a:t>
            </a:r>
            <a:b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b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personally-owned (BYOD), </a:t>
            </a:r>
            <a:b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b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internet-connected</a:t>
            </a:r>
          </a:p>
          <a:p>
            <a:pPr marL="0" marR="0" lvl="0" indent="0" defTabSz="913287" eaLnBrk="1" fontAlgn="base" latinLnBrk="0" hangingPunct="1">
              <a:lnSpc>
                <a:spcPct val="100000"/>
              </a:lnSpc>
              <a:spcBef>
                <a:spcPct val="0"/>
              </a:spcBef>
              <a:spcAft>
                <a:spcPct val="0"/>
              </a:spcAft>
              <a:buClrTx/>
              <a:buSzTx/>
              <a:buFontTx/>
              <a:buNone/>
              <a:tabLst/>
              <a:defRPr/>
            </a:pPr>
            <a:endPar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endParaRPr>
          </a:p>
          <a:p>
            <a:pPr marL="0" marR="0" lvl="0" indent="0" defTabSz="913287"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iOS / Android</a:t>
            </a:r>
          </a:p>
        </p:txBody>
      </p:sp>
      <p:grpSp>
        <p:nvGrpSpPr>
          <p:cNvPr id="54" name="Group 53"/>
          <p:cNvGrpSpPr/>
          <p:nvPr/>
        </p:nvGrpSpPr>
        <p:grpSpPr>
          <a:xfrm>
            <a:off x="10690441" y="5641470"/>
            <a:ext cx="350674" cy="541030"/>
            <a:chOff x="10261489" y="5386951"/>
            <a:chExt cx="357943" cy="552244"/>
          </a:xfrm>
        </p:grpSpPr>
        <p:sp>
          <p:nvSpPr>
            <p:cNvPr id="55" name="Freeform 107"/>
            <p:cNvSpPr>
              <a:spLocks noEditPoints="1"/>
            </p:cNvSpPr>
            <p:nvPr/>
          </p:nvSpPr>
          <p:spPr bwMode="auto">
            <a:xfrm rot="5400000">
              <a:off x="10164339" y="5484101"/>
              <a:ext cx="552244" cy="357943"/>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FFFFFF"/>
            </a:solidFill>
            <a:extLst/>
          </p:spPr>
          <p:txBody>
            <a:bodyPr vert="horz" wrap="square" lIns="113690" tIns="56845" rIns="113690" bIns="56845" numCol="1" anchor="t" anchorCtr="0" compatLnSpc="1">
              <a:prstTxWarp prst="textNoShape">
                <a:avLst/>
              </a:prstTxWarp>
            </a:bodyPr>
            <a:lstStyle/>
            <a:p>
              <a:pPr marL="0" marR="0" lvl="0" indent="0" defTabSz="895761"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3F3F3F"/>
                </a:solidFill>
                <a:effectLst/>
                <a:uLnTx/>
                <a:uFillTx/>
              </a:endParaRPr>
            </a:p>
          </p:txBody>
        </p:sp>
        <p:pic>
          <p:nvPicPr>
            <p:cNvPr id="56" name="Picture 6" descr="http://www.kizel.com/http:/www.kizel.com/wp-content/img/2010/03/Apple-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56561" y="5552817"/>
              <a:ext cx="167799" cy="1845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11088344" y="5641471"/>
            <a:ext cx="350674" cy="541030"/>
            <a:chOff x="10693040" y="5386952"/>
            <a:chExt cx="357943" cy="552244"/>
          </a:xfrm>
        </p:grpSpPr>
        <p:pic>
          <p:nvPicPr>
            <p:cNvPr id="58" name="Picture 3" descr="F:\MyPhotos\Logos\Android_B_withBug_060311.png"/>
            <p:cNvPicPr>
              <a:picLocks noChangeAspect="1" noChangeArrowheads="1"/>
            </p:cNvPicPr>
            <p:nvPr/>
          </p:nvPicPr>
          <p:blipFill rotWithShape="1">
            <a:blip r:embed="rId9" cstate="screen">
              <a:biLevel thresh="50000"/>
              <a:extLst>
                <a:ext uri="{28A0092B-C50C-407E-A947-70E740481C1C}">
                  <a14:useLocalDpi xmlns:a14="http://schemas.microsoft.com/office/drawing/2010/main"/>
                </a:ext>
              </a:extLst>
            </a:blip>
            <a:srcRect/>
            <a:stretch/>
          </p:blipFill>
          <p:spPr bwMode="auto">
            <a:xfrm>
              <a:off x="10792136" y="5564981"/>
              <a:ext cx="159750" cy="176809"/>
            </a:xfrm>
            <a:prstGeom prst="rect">
              <a:avLst/>
            </a:prstGeom>
            <a:noFill/>
            <a:extLst>
              <a:ext uri="{909E8E84-426E-40DD-AFC4-6F175D3DCCD1}">
                <a14:hiddenFill xmlns:a14="http://schemas.microsoft.com/office/drawing/2010/main">
                  <a:solidFill>
                    <a:srgbClr val="FFFFFF"/>
                  </a:solidFill>
                </a14:hiddenFill>
              </a:ext>
            </a:extLst>
          </p:spPr>
        </p:pic>
        <p:sp>
          <p:nvSpPr>
            <p:cNvPr id="59" name="Freeform 107"/>
            <p:cNvSpPr>
              <a:spLocks noEditPoints="1"/>
            </p:cNvSpPr>
            <p:nvPr/>
          </p:nvSpPr>
          <p:spPr bwMode="auto">
            <a:xfrm rot="5400000">
              <a:off x="10595890" y="5484102"/>
              <a:ext cx="552244" cy="357943"/>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FFFFFF"/>
            </a:solidFill>
            <a:extLst/>
          </p:spPr>
          <p:txBody>
            <a:bodyPr vert="horz" wrap="square" lIns="113690" tIns="56845" rIns="113690" bIns="56845" numCol="1" anchor="t" anchorCtr="0" compatLnSpc="1">
              <a:prstTxWarp prst="textNoShape">
                <a:avLst/>
              </a:prstTxWarp>
            </a:bodyPr>
            <a:lstStyle/>
            <a:p>
              <a:pPr marL="0" marR="0" lvl="0" indent="0" defTabSz="895761"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3F3F3F"/>
                </a:solidFill>
                <a:effectLst/>
                <a:uLnTx/>
                <a:uFillTx/>
              </a:endParaRPr>
            </a:p>
          </p:txBody>
        </p:sp>
      </p:grpSp>
      <p:sp>
        <p:nvSpPr>
          <p:cNvPr id="60" name="Freeform 14"/>
          <p:cNvSpPr>
            <a:spLocks noEditPoints="1"/>
          </p:cNvSpPr>
          <p:nvPr/>
        </p:nvSpPr>
        <p:spPr bwMode="auto">
          <a:xfrm>
            <a:off x="611683" y="2673168"/>
            <a:ext cx="1004757" cy="1505924"/>
          </a:xfrm>
          <a:custGeom>
            <a:avLst/>
            <a:gdLst>
              <a:gd name="T0" fmla="*/ 1021 w 1295"/>
              <a:gd name="T1" fmla="*/ 376 h 1946"/>
              <a:gd name="T2" fmla="*/ 645 w 1295"/>
              <a:gd name="T3" fmla="*/ 751 h 1946"/>
              <a:gd name="T4" fmla="*/ 270 w 1295"/>
              <a:gd name="T5" fmla="*/ 376 h 1946"/>
              <a:gd name="T6" fmla="*/ 645 w 1295"/>
              <a:gd name="T7" fmla="*/ 0 h 1946"/>
              <a:gd name="T8" fmla="*/ 1021 w 1295"/>
              <a:gd name="T9" fmla="*/ 376 h 1946"/>
              <a:gd name="T10" fmla="*/ 645 w 1295"/>
              <a:gd name="T11" fmla="*/ 922 h 1946"/>
              <a:gd name="T12" fmla="*/ 589 w 1295"/>
              <a:gd name="T13" fmla="*/ 815 h 1946"/>
              <a:gd name="T14" fmla="*/ 327 w 1295"/>
              <a:gd name="T15" fmla="*/ 668 h 1946"/>
              <a:gd name="T16" fmla="*/ 4 w 1295"/>
              <a:gd name="T17" fmla="*/ 1504 h 1946"/>
              <a:gd name="T18" fmla="*/ 34 w 1295"/>
              <a:gd name="T19" fmla="*/ 1717 h 1946"/>
              <a:gd name="T20" fmla="*/ 209 w 1295"/>
              <a:gd name="T21" fmla="*/ 1857 h 1946"/>
              <a:gd name="T22" fmla="*/ 645 w 1295"/>
              <a:gd name="T23" fmla="*/ 1946 h 1946"/>
              <a:gd name="T24" fmla="*/ 650 w 1295"/>
              <a:gd name="T25" fmla="*/ 1946 h 1946"/>
              <a:gd name="T26" fmla="*/ 1086 w 1295"/>
              <a:gd name="T27" fmla="*/ 1857 h 1946"/>
              <a:gd name="T28" fmla="*/ 1261 w 1295"/>
              <a:gd name="T29" fmla="*/ 1717 h 1946"/>
              <a:gd name="T30" fmla="*/ 1291 w 1295"/>
              <a:gd name="T31" fmla="*/ 1504 h 1946"/>
              <a:gd name="T32" fmla="*/ 969 w 1295"/>
              <a:gd name="T33" fmla="*/ 668 h 1946"/>
              <a:gd name="T34" fmla="*/ 695 w 1295"/>
              <a:gd name="T35" fmla="*/ 811 h 1946"/>
              <a:gd name="T36" fmla="*/ 645 w 1295"/>
              <a:gd name="T37" fmla="*/ 922 h 1946"/>
              <a:gd name="T38" fmla="*/ 644 w 1295"/>
              <a:gd name="T39" fmla="*/ 1592 h 1946"/>
              <a:gd name="T40" fmla="*/ 571 w 1295"/>
              <a:gd name="T41" fmla="*/ 1492 h 1946"/>
              <a:gd name="T42" fmla="*/ 601 w 1295"/>
              <a:gd name="T43" fmla="*/ 1038 h 1946"/>
              <a:gd name="T44" fmla="*/ 644 w 1295"/>
              <a:gd name="T45" fmla="*/ 983 h 1946"/>
              <a:gd name="T46" fmla="*/ 689 w 1295"/>
              <a:gd name="T47" fmla="*/ 1038 h 1946"/>
              <a:gd name="T48" fmla="*/ 720 w 1295"/>
              <a:gd name="T49" fmla="*/ 1492 h 1946"/>
              <a:gd name="T50" fmla="*/ 644 w 1295"/>
              <a:gd name="T51" fmla="*/ 159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5" h="1946">
                <a:moveTo>
                  <a:pt x="1021" y="376"/>
                </a:moveTo>
                <a:cubicBezTo>
                  <a:pt x="1021" y="583"/>
                  <a:pt x="853" y="751"/>
                  <a:pt x="645" y="751"/>
                </a:cubicBezTo>
                <a:cubicBezTo>
                  <a:pt x="438" y="751"/>
                  <a:pt x="270" y="583"/>
                  <a:pt x="270" y="376"/>
                </a:cubicBezTo>
                <a:cubicBezTo>
                  <a:pt x="270" y="168"/>
                  <a:pt x="438" y="0"/>
                  <a:pt x="645" y="0"/>
                </a:cubicBezTo>
                <a:cubicBezTo>
                  <a:pt x="853" y="0"/>
                  <a:pt x="1021" y="168"/>
                  <a:pt x="1021" y="376"/>
                </a:cubicBezTo>
                <a:close/>
                <a:moveTo>
                  <a:pt x="645" y="922"/>
                </a:moveTo>
                <a:cubicBezTo>
                  <a:pt x="589" y="815"/>
                  <a:pt x="589" y="815"/>
                  <a:pt x="589" y="815"/>
                </a:cubicBezTo>
                <a:cubicBezTo>
                  <a:pt x="589" y="815"/>
                  <a:pt x="424" y="757"/>
                  <a:pt x="327" y="668"/>
                </a:cubicBezTo>
                <a:cubicBezTo>
                  <a:pt x="174" y="922"/>
                  <a:pt x="4" y="1196"/>
                  <a:pt x="4" y="1504"/>
                </a:cubicBezTo>
                <a:cubicBezTo>
                  <a:pt x="4" y="1574"/>
                  <a:pt x="0" y="1652"/>
                  <a:pt x="34" y="1717"/>
                </a:cubicBezTo>
                <a:cubicBezTo>
                  <a:pt x="73" y="1791"/>
                  <a:pt x="139" y="1821"/>
                  <a:pt x="209" y="1857"/>
                </a:cubicBezTo>
                <a:cubicBezTo>
                  <a:pt x="342" y="1926"/>
                  <a:pt x="498" y="1933"/>
                  <a:pt x="645" y="1946"/>
                </a:cubicBezTo>
                <a:cubicBezTo>
                  <a:pt x="650" y="1946"/>
                  <a:pt x="650" y="1946"/>
                  <a:pt x="650" y="1946"/>
                </a:cubicBezTo>
                <a:cubicBezTo>
                  <a:pt x="797" y="1933"/>
                  <a:pt x="953" y="1926"/>
                  <a:pt x="1086" y="1857"/>
                </a:cubicBezTo>
                <a:cubicBezTo>
                  <a:pt x="1156" y="1821"/>
                  <a:pt x="1223" y="1791"/>
                  <a:pt x="1261" y="1717"/>
                </a:cubicBezTo>
                <a:cubicBezTo>
                  <a:pt x="1295" y="1652"/>
                  <a:pt x="1291" y="1574"/>
                  <a:pt x="1291" y="1504"/>
                </a:cubicBezTo>
                <a:cubicBezTo>
                  <a:pt x="1291" y="1196"/>
                  <a:pt x="1122" y="922"/>
                  <a:pt x="969" y="668"/>
                </a:cubicBezTo>
                <a:cubicBezTo>
                  <a:pt x="872" y="757"/>
                  <a:pt x="821" y="775"/>
                  <a:pt x="695" y="811"/>
                </a:cubicBezTo>
                <a:lnTo>
                  <a:pt x="645" y="922"/>
                </a:lnTo>
                <a:close/>
                <a:moveTo>
                  <a:pt x="644" y="1592"/>
                </a:moveTo>
                <a:cubicBezTo>
                  <a:pt x="571" y="1492"/>
                  <a:pt x="571" y="1492"/>
                  <a:pt x="571" y="1492"/>
                </a:cubicBezTo>
                <a:cubicBezTo>
                  <a:pt x="601" y="1038"/>
                  <a:pt x="601" y="1038"/>
                  <a:pt x="601" y="1038"/>
                </a:cubicBezTo>
                <a:cubicBezTo>
                  <a:pt x="644" y="983"/>
                  <a:pt x="644" y="983"/>
                  <a:pt x="644" y="983"/>
                </a:cubicBezTo>
                <a:cubicBezTo>
                  <a:pt x="689" y="1038"/>
                  <a:pt x="689" y="1038"/>
                  <a:pt x="689" y="1038"/>
                </a:cubicBezTo>
                <a:cubicBezTo>
                  <a:pt x="720" y="1492"/>
                  <a:pt x="720" y="1492"/>
                  <a:pt x="720" y="1492"/>
                </a:cubicBezTo>
                <a:lnTo>
                  <a:pt x="644" y="159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61" name="Straight Arrow Connector 60"/>
          <p:cNvCxnSpPr/>
          <p:nvPr/>
        </p:nvCxnSpPr>
        <p:spPr>
          <a:xfrm flipV="1">
            <a:off x="3981668" y="3132639"/>
            <a:ext cx="536401" cy="381952"/>
          </a:xfrm>
          <a:prstGeom prst="straightConnector1">
            <a:avLst/>
          </a:prstGeom>
          <a:ln w="38100"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49819" y="4373291"/>
            <a:ext cx="1373783"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Intune</a:t>
            </a:r>
          </a:p>
        </p:txBody>
      </p:sp>
    </p:spTree>
    <p:extLst>
      <p:ext uri="{BB962C8B-B14F-4D97-AF65-F5344CB8AC3E}">
        <p14:creationId xmlns:p14="http://schemas.microsoft.com/office/powerpoint/2010/main" val="50117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Part 1 – Base System Setup</a:t>
            </a:r>
            <a:br>
              <a:rPr lang="en-US" dirty="0"/>
            </a:br>
            <a:endParaRPr lang="en-US" dirty="0"/>
          </a:p>
        </p:txBody>
      </p:sp>
      <p:sp>
        <p:nvSpPr>
          <p:cNvPr id="3" name="Textplatzhalter 2"/>
          <p:cNvSpPr>
            <a:spLocks noGrp="1"/>
          </p:cNvSpPr>
          <p:nvPr>
            <p:ph type="body" sz="quarter" idx="10"/>
          </p:nvPr>
        </p:nvSpPr>
        <p:spPr>
          <a:xfrm>
            <a:off x="274638" y="1212850"/>
            <a:ext cx="11887200" cy="2769989"/>
          </a:xfrm>
        </p:spPr>
        <p:txBody>
          <a:bodyPr/>
          <a:lstStyle/>
          <a:p>
            <a:pPr marL="582873" indent="-582873">
              <a:buFont typeface="Arial" panose="020B0604020202020204" pitchFamily="34" charset="0"/>
              <a:buChar char="•"/>
            </a:pPr>
            <a:r>
              <a:rPr lang="en-US" dirty="0"/>
              <a:t>Azure AD &amp; EMS setup and configuration</a:t>
            </a:r>
          </a:p>
          <a:p>
            <a:pPr marL="582873" indent="-582873">
              <a:buFont typeface="Arial" panose="020B0604020202020204" pitchFamily="34" charset="0"/>
              <a:buChar char="•"/>
            </a:pPr>
            <a:r>
              <a:rPr lang="en-US" dirty="0"/>
              <a:t>Intune setup and initial configuration</a:t>
            </a:r>
          </a:p>
          <a:p>
            <a:pPr marL="582873" indent="-582873">
              <a:buFont typeface="Arial" panose="020B0604020202020204" pitchFamily="34" charset="0"/>
              <a:buChar char="•"/>
            </a:pPr>
            <a:r>
              <a:rPr lang="en-US" dirty="0"/>
              <a:t>Azure Active Directory Domain join</a:t>
            </a:r>
          </a:p>
          <a:p>
            <a:pPr marL="582873" indent="-582873">
              <a:buFont typeface="Arial" panose="020B0604020202020204" pitchFamily="34" charset="0"/>
              <a:buChar char="•"/>
            </a:pPr>
            <a:r>
              <a:rPr lang="en-US" dirty="0"/>
              <a:t>Configure Azure AD connect</a:t>
            </a:r>
          </a:p>
        </p:txBody>
      </p:sp>
    </p:spTree>
    <p:extLst>
      <p:ext uri="{BB962C8B-B14F-4D97-AF65-F5344CB8AC3E}">
        <p14:creationId xmlns:p14="http://schemas.microsoft.com/office/powerpoint/2010/main" val="28560060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Group Policy</a:t>
            </a:r>
            <a:endParaRPr lang="en-US" dirty="0"/>
          </a:p>
        </p:txBody>
      </p:sp>
      <p:grpSp>
        <p:nvGrpSpPr>
          <p:cNvPr id="21" name="Group 20"/>
          <p:cNvGrpSpPr/>
          <p:nvPr/>
        </p:nvGrpSpPr>
        <p:grpSpPr>
          <a:xfrm>
            <a:off x="432557" y="1372035"/>
            <a:ext cx="5486400" cy="4138648"/>
            <a:chOff x="469133" y="1725603"/>
            <a:chExt cx="5486400" cy="4138648"/>
          </a:xfrm>
        </p:grpSpPr>
        <p:sp>
          <p:nvSpPr>
            <p:cNvPr id="14" name="Rectangle 13"/>
            <p:cNvSpPr/>
            <p:nvPr/>
          </p:nvSpPr>
          <p:spPr bwMode="auto">
            <a:xfrm>
              <a:off x="469133" y="2389531"/>
              <a:ext cx="5486400" cy="34747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0" numCol="1" spcCol="0" rtlCol="0" fromWordArt="0" anchor="t" anchorCtr="0" forceAA="0" compatLnSpc="1">
              <a:prstTxWarp prst="textNoShape">
                <a:avLst/>
              </a:prstTxWarp>
              <a:noAutofit/>
            </a:bodyPr>
            <a:lstStyle/>
            <a:p>
              <a:pPr marL="0" marR="0" lvl="0" indent="0" defTabSz="932133" eaLnBrk="1" fontAlgn="base" latinLnBrk="0" hangingPunct="1">
                <a:lnSpc>
                  <a:spcPct val="100000"/>
                </a:lnSpc>
                <a:spcBef>
                  <a:spcPct val="0"/>
                </a:spcBef>
                <a:spcAft>
                  <a:spcPts val="600"/>
                </a:spcAft>
                <a:buClrTx/>
                <a:buSzTx/>
                <a:buFontTx/>
                <a:buNone/>
                <a:tabLst/>
                <a:defRPr/>
              </a:pPr>
              <a:r>
                <a:rPr kumimoji="0" lang="en-US" sz="1800" b="0" i="0" u="none" strike="noStrike" kern="0" cap="none" spc="-50" normalizeH="0" baseline="0" noProof="0" dirty="0">
                  <a:ln w="3175">
                    <a:noFill/>
                  </a:ln>
                  <a:solidFill>
                    <a:schemeClr val="bg2"/>
                  </a:solidFill>
                  <a:effectLst/>
                  <a:uLnTx/>
                  <a:uFillTx/>
                  <a:latin typeface="Segoe UI Semibold" panose="020B0702040204020203" pitchFamily="34" charset="0"/>
                  <a:cs typeface="Segoe UI Semibold" panose="020B0702040204020203" pitchFamily="34" charset="0"/>
                </a:rPr>
                <a:t>New policies to support Windows 10 features:</a:t>
              </a:r>
            </a:p>
            <a:p>
              <a:pPr marL="238125" marR="0" lvl="0" indent="-238125" defTabSz="932133"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Start screen and start menu management</a:t>
              </a:r>
            </a:p>
            <a:p>
              <a:pPr marL="238125" marR="0" lvl="0" indent="-238125" defTabSz="932133"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“Project Spartan” settings</a:t>
              </a:r>
            </a:p>
            <a:p>
              <a:pPr marL="238125" marR="0" lvl="0" indent="-238125" defTabSz="932133"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Next-Generation Credential PIN settings</a:t>
              </a:r>
            </a:p>
            <a:p>
              <a:pPr marL="238125" marR="0" lvl="0" indent="-238125" defTabSz="932133"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Universal app management</a:t>
              </a:r>
            </a:p>
          </p:txBody>
        </p:sp>
        <p:sp>
          <p:nvSpPr>
            <p:cNvPr id="15" name="Rectangle 14"/>
            <p:cNvSpPr/>
            <p:nvPr/>
          </p:nvSpPr>
          <p:spPr bwMode="auto">
            <a:xfrm>
              <a:off x="469133" y="1725603"/>
              <a:ext cx="5486400" cy="594360"/>
            </a:xfrm>
            <a:prstGeom prst="rect">
              <a:avLst/>
            </a:prstGeom>
            <a:solidFill>
              <a:schemeClr val="bg2"/>
            </a:solidFill>
            <a:ln>
              <a:solidFill>
                <a:schemeClr val="tx1"/>
              </a:solidFill>
            </a:ln>
          </p:spPr>
          <p:txBody>
            <a:bodyPr vert="horz" wrap="square" lIns="182880" tIns="182880" rIns="140523" bIns="87825" rtlCol="0" anchor="t" anchorCtr="0">
              <a:noAutofit/>
            </a:bodyPr>
            <a:lstStyle/>
            <a:p>
              <a:pPr marL="0" marR="0" lvl="0" indent="0" defTabSz="914363" eaLnBrk="1" fontAlgn="auto" latinLnBrk="0" hangingPunct="1">
                <a:lnSpc>
                  <a:spcPct val="90000"/>
                </a:lnSpc>
                <a:spcBef>
                  <a:spcPct val="0"/>
                </a:spcBef>
                <a:spcAft>
                  <a:spcPts val="0"/>
                </a:spcAft>
                <a:buClrTx/>
                <a:buSzTx/>
                <a:buFontTx/>
                <a:buNone/>
                <a:tabLst/>
                <a:defRPr/>
              </a:pPr>
              <a:r>
                <a:rPr kumimoji="0" lang="en-US" sz="2400" b="0" i="0" u="none" strike="noStrike" kern="0" cap="none" spc="-50" normalizeH="0" baseline="0" noProof="0" dirty="0">
                  <a:ln w="3175">
                    <a:noFill/>
                  </a:ln>
                  <a:solidFill>
                    <a:srgbClr val="FFFFFF"/>
                  </a:solidFill>
                  <a:effectLst/>
                  <a:uLnTx/>
                  <a:uFillTx/>
                  <a:latin typeface="Segoe UI Semibold" panose="020B0702040204020203" pitchFamily="34" charset="0"/>
                  <a:cs typeface="Segoe UI Semibold" panose="020B0702040204020203" pitchFamily="34" charset="0"/>
                </a:rPr>
                <a:t>New in Windows 10</a:t>
              </a:r>
            </a:p>
          </p:txBody>
        </p:sp>
      </p:grpSp>
      <p:grpSp>
        <p:nvGrpSpPr>
          <p:cNvPr id="22" name="Group 21"/>
          <p:cNvGrpSpPr/>
          <p:nvPr/>
        </p:nvGrpSpPr>
        <p:grpSpPr>
          <a:xfrm>
            <a:off x="6046973" y="1372035"/>
            <a:ext cx="5486400" cy="4138648"/>
            <a:chOff x="6083549" y="1725603"/>
            <a:chExt cx="5486400" cy="4138648"/>
          </a:xfrm>
        </p:grpSpPr>
        <p:sp>
          <p:nvSpPr>
            <p:cNvPr id="19" name="Rectangle 18"/>
            <p:cNvSpPr/>
            <p:nvPr/>
          </p:nvSpPr>
          <p:spPr bwMode="auto">
            <a:xfrm>
              <a:off x="6083549" y="2389531"/>
              <a:ext cx="5486400" cy="34747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0" numCol="1" spcCol="0" rtlCol="0" fromWordArt="0" anchor="t" anchorCtr="0" forceAA="0" compatLnSpc="1">
              <a:prstTxWarp prst="textNoShape">
                <a:avLst/>
              </a:prstTxWarp>
              <a:noAutofit/>
            </a:bodyPr>
            <a:lstStyle/>
            <a:p>
              <a:pPr marL="0" marR="0" lvl="0" indent="0" defTabSz="932133" eaLnBrk="1" fontAlgn="base" latinLnBrk="0" hangingPunct="1">
                <a:lnSpc>
                  <a:spcPct val="100000"/>
                </a:lnSpc>
                <a:spcBef>
                  <a:spcPct val="0"/>
                </a:spcBef>
                <a:spcAft>
                  <a:spcPts val="600"/>
                </a:spcAft>
                <a:buClrTx/>
                <a:buSzTx/>
                <a:buFontTx/>
                <a:buNone/>
                <a:tabLst/>
                <a:defRPr/>
              </a:pPr>
              <a:r>
                <a:rPr kumimoji="0" lang="en-US" sz="1800" b="0" i="0" u="none" strike="noStrike" kern="0" cap="none" spc="-50" normalizeH="0" baseline="0" noProof="0" dirty="0">
                  <a:ln w="3175">
                    <a:noFill/>
                  </a:ln>
                  <a:solidFill>
                    <a:schemeClr val="bg2"/>
                  </a:solidFill>
                  <a:effectLst/>
                  <a:uLnTx/>
                  <a:uFillTx/>
                  <a:latin typeface="Segoe UI Semibold" panose="020B0702040204020203" pitchFamily="34" charset="0"/>
                  <a:cs typeface="Segoe UI Semibold" panose="020B0702040204020203" pitchFamily="34" charset="0"/>
                </a:rPr>
                <a:t>Capabilities from Windows 8.1:</a:t>
              </a:r>
            </a:p>
            <a:p>
              <a:pPr marL="238125" marR="0" lvl="0" indent="-238125" defTabSz="932133"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Policy caching</a:t>
              </a:r>
            </a:p>
            <a:p>
              <a:pPr marL="238125" marR="0" lvl="0" indent="-238125" defTabSz="932133" eaLnBrk="1" fontAlgn="base" latinLnBrk="0" hangingPunct="1">
                <a:lnSpc>
                  <a:spcPct val="100000"/>
                </a:lnSpc>
                <a:spcBef>
                  <a:spcPct val="0"/>
                </a:spcBef>
                <a:spcAft>
                  <a:spcPts val="2400"/>
                </a:spcAft>
                <a:buClrTx/>
                <a:buSzTx/>
                <a:buFont typeface="Arial" panose="020B0604020202020204" pitchFamily="34" charset="0"/>
                <a:buChar char="•"/>
                <a:tabLst/>
                <a:defRPr/>
              </a:pP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IPv6 support for printers, VPN, targeting</a:t>
              </a:r>
            </a:p>
            <a:p>
              <a:pPr marL="0" marR="0" lvl="0" indent="0" defTabSz="932133" eaLnBrk="1" fontAlgn="base" latinLnBrk="0" hangingPunct="1">
                <a:lnSpc>
                  <a:spcPct val="100000"/>
                </a:lnSpc>
                <a:spcBef>
                  <a:spcPct val="0"/>
                </a:spcBef>
                <a:spcAft>
                  <a:spcPts val="600"/>
                </a:spcAft>
                <a:buClrTx/>
                <a:buSzTx/>
                <a:buFontTx/>
                <a:buNone/>
                <a:tabLst/>
                <a:defRPr/>
              </a:pPr>
              <a:r>
                <a:rPr kumimoji="0" lang="en-US" sz="1800" b="0" i="0" u="none" strike="noStrike" kern="0" cap="none" spc="-50" normalizeH="0" baseline="0" noProof="0" dirty="0">
                  <a:ln w="3175">
                    <a:noFill/>
                  </a:ln>
                  <a:solidFill>
                    <a:schemeClr val="bg2"/>
                  </a:solidFill>
                  <a:effectLst/>
                  <a:uLnTx/>
                  <a:uFillTx/>
                  <a:latin typeface="Segoe UI Semibold" panose="020B0702040204020203" pitchFamily="34" charset="0"/>
                  <a:cs typeface="Segoe UI Semibold" panose="020B0702040204020203" pitchFamily="34" charset="0"/>
                </a:rPr>
                <a:t>Capabilities from Windows 8:</a:t>
              </a:r>
            </a:p>
            <a:p>
              <a:pPr marL="238125" marR="0" lvl="0" indent="-238125" defTabSz="932133"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Sign-in optimization for </a:t>
              </a:r>
              <a:r>
                <a:rPr kumimoji="0" lang="en-US" sz="1800" b="0" i="0" u="none" strike="noStrike" kern="0" cap="none" spc="-50" normalizeH="0" baseline="0" noProof="0" dirty="0" err="1">
                  <a:ln w="3175">
                    <a:noFill/>
                  </a:ln>
                  <a:solidFill>
                    <a:schemeClr val="bg2"/>
                  </a:solidFill>
                  <a:effectLst/>
                  <a:uLnTx/>
                  <a:uFillTx/>
                  <a:cs typeface="Segoe UI" panose="020B0502040204020203" pitchFamily="34" charset="0"/>
                </a:rPr>
                <a:t>DirectAccess</a:t>
              </a: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 clients</a:t>
              </a:r>
            </a:p>
            <a:p>
              <a:pPr marL="238125" marR="0" lvl="0" indent="-238125" defTabSz="932133"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Better use of larger registry policies (</a:t>
              </a:r>
              <a:r>
                <a:rPr kumimoji="0" lang="en-US" sz="1800" b="0" i="0" u="none" strike="noStrike" kern="0" cap="none" spc="-50" normalizeH="0" baseline="0" noProof="0" dirty="0" err="1">
                  <a:ln w="3175">
                    <a:noFill/>
                  </a:ln>
                  <a:solidFill>
                    <a:schemeClr val="bg2"/>
                  </a:solidFill>
                  <a:effectLst/>
                  <a:uLnTx/>
                  <a:uFillTx/>
                  <a:cs typeface="Segoe UI" panose="020B0502040204020203" pitchFamily="34" charset="0"/>
                </a:rPr>
                <a:t>registry.pol</a:t>
              </a: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a:t>
              </a:r>
            </a:p>
            <a:p>
              <a:pPr marL="238125" marR="0" lvl="0" indent="-238125" defTabSz="932133"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Remote group policy refresh (</a:t>
              </a:r>
              <a:r>
                <a:rPr kumimoji="0" lang="en-US" sz="1800" b="0" i="0" u="none" strike="noStrike" kern="0" cap="none" spc="-50" normalizeH="0" baseline="0" noProof="0" dirty="0" err="1">
                  <a:ln w="3175">
                    <a:noFill/>
                  </a:ln>
                  <a:solidFill>
                    <a:schemeClr val="bg2"/>
                  </a:solidFill>
                  <a:effectLst/>
                  <a:uLnTx/>
                  <a:uFillTx/>
                  <a:cs typeface="Segoe UI" panose="020B0502040204020203" pitchFamily="34" charset="0"/>
                </a:rPr>
                <a:t>GPUpdate</a:t>
              </a: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a:t>
              </a:r>
            </a:p>
            <a:p>
              <a:pPr marL="238125" marR="0" lvl="0" indent="-238125" defTabSz="932133"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0" cap="none" spc="-50" normalizeH="0" baseline="0" noProof="0" dirty="0">
                  <a:ln w="3175">
                    <a:noFill/>
                  </a:ln>
                  <a:solidFill>
                    <a:schemeClr val="bg2"/>
                  </a:solidFill>
                  <a:effectLst/>
                  <a:uLnTx/>
                  <a:uFillTx/>
                  <a:cs typeface="Segoe UI" panose="020B0502040204020203" pitchFamily="34" charset="0"/>
                </a:rPr>
                <a:t>More efficient background processing</a:t>
              </a:r>
            </a:p>
          </p:txBody>
        </p:sp>
        <p:sp>
          <p:nvSpPr>
            <p:cNvPr id="20" name="Rectangle 19"/>
            <p:cNvSpPr/>
            <p:nvPr/>
          </p:nvSpPr>
          <p:spPr bwMode="auto">
            <a:xfrm>
              <a:off x="6083549" y="1725603"/>
              <a:ext cx="5486400" cy="594360"/>
            </a:xfrm>
            <a:prstGeom prst="rect">
              <a:avLst/>
            </a:prstGeom>
            <a:solidFill>
              <a:schemeClr val="bg2"/>
            </a:solidFill>
            <a:ln>
              <a:solidFill>
                <a:schemeClr val="tx1"/>
              </a:solidFill>
            </a:ln>
          </p:spPr>
          <p:txBody>
            <a:bodyPr vert="horz" wrap="square" lIns="182880" tIns="182880" rIns="140523" bIns="87825" rtlCol="0" anchor="t" anchorCtr="0">
              <a:noAutofit/>
            </a:bodyPr>
            <a:lstStyle/>
            <a:p>
              <a:pPr marL="0" marR="0" lvl="0" indent="0" defTabSz="914363" eaLnBrk="1" fontAlgn="auto" latinLnBrk="0" hangingPunct="1">
                <a:lnSpc>
                  <a:spcPct val="90000"/>
                </a:lnSpc>
                <a:spcBef>
                  <a:spcPct val="0"/>
                </a:spcBef>
                <a:spcAft>
                  <a:spcPts val="0"/>
                </a:spcAft>
                <a:buClrTx/>
                <a:buSzTx/>
                <a:buFontTx/>
                <a:buNone/>
                <a:tabLst/>
                <a:defRPr/>
              </a:pPr>
              <a:r>
                <a:rPr kumimoji="0" lang="en-US" sz="2400" b="0" i="0" u="none" strike="noStrike" kern="0" cap="none" spc="-50" normalizeH="0" baseline="0" noProof="0" dirty="0">
                  <a:ln w="3175">
                    <a:noFill/>
                  </a:ln>
                  <a:solidFill>
                    <a:srgbClr val="FFFFFF"/>
                  </a:solidFill>
                  <a:effectLst/>
                  <a:uLnTx/>
                  <a:uFillTx/>
                  <a:latin typeface="Segoe UI Semibold" panose="020B0702040204020203" pitchFamily="34" charset="0"/>
                  <a:cs typeface="Segoe UI Semibold" panose="020B0702040204020203" pitchFamily="34" charset="0"/>
                </a:rPr>
                <a:t>New from Windows 7</a:t>
              </a:r>
            </a:p>
          </p:txBody>
        </p:sp>
      </p:grpSp>
    </p:spTree>
    <p:extLst>
      <p:ext uri="{BB962C8B-B14F-4D97-AF65-F5344CB8AC3E}">
        <p14:creationId xmlns:p14="http://schemas.microsoft.com/office/powerpoint/2010/main" val="206369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Microsoft Intune</a:t>
            </a:r>
            <a:br>
              <a:rPr lang="en-US" dirty="0"/>
            </a:br>
            <a:br>
              <a:rPr lang="en-US" dirty="0"/>
            </a:br>
            <a:endParaRPr lang="en-US" dirty="0"/>
          </a:p>
        </p:txBody>
      </p:sp>
      <p:grpSp>
        <p:nvGrpSpPr>
          <p:cNvPr id="375" name="Group 5"/>
          <p:cNvGrpSpPr/>
          <p:nvPr/>
        </p:nvGrpSpPr>
        <p:grpSpPr>
          <a:xfrm>
            <a:off x="4862665" y="2098331"/>
            <a:ext cx="2610918" cy="3491943"/>
            <a:chOff x="5397158" y="1780167"/>
            <a:chExt cx="2560320" cy="3424270"/>
          </a:xfrm>
        </p:grpSpPr>
        <p:sp>
          <p:nvSpPr>
            <p:cNvPr id="376" name="Rectangle 72"/>
            <p:cNvSpPr/>
            <p:nvPr/>
          </p:nvSpPr>
          <p:spPr bwMode="auto">
            <a:xfrm>
              <a:off x="5397158" y="1780167"/>
              <a:ext cx="2560320" cy="3424270"/>
            </a:xfrm>
            <a:prstGeom prst="rect">
              <a:avLst/>
            </a:prstGeom>
            <a:solidFill>
              <a:srgbClr val="FFFFFF">
                <a:lumMod val="95000"/>
              </a:srgbClr>
            </a:solidFill>
            <a:ln w="10795" cap="flat" cmpd="sng" algn="ctr">
              <a:noFill/>
              <a:prstDash val="solid"/>
              <a:headEnd type="none" w="med" len="med"/>
              <a:tailEnd type="none" w="med" len="med"/>
            </a:ln>
            <a:effectLst/>
          </p:spPr>
          <p:txBody>
            <a:bodyPr lIns="186485" tIns="186485" rIns="0" bIns="47555"/>
            <a:lstStyle/>
            <a:p>
              <a:pPr defTabSz="950756">
                <a:lnSpc>
                  <a:spcPct val="90000"/>
                </a:lnSpc>
                <a:defRPr/>
              </a:pPr>
              <a:r>
                <a:rPr lang="de-DE" sz="1873" kern="0" dirty="0">
                  <a:solidFill>
                    <a:srgbClr val="505050"/>
                  </a:solidFill>
                  <a:latin typeface="Segoe UI Light"/>
                </a:rPr>
                <a:t>Mobile A</a:t>
              </a:r>
              <a:r>
                <a:rPr lang="de-DE" sz="1873" kern="0" dirty="0" err="1">
                  <a:solidFill>
                    <a:srgbClr val="505050"/>
                  </a:solidFill>
                  <a:latin typeface="Segoe UI Light"/>
                </a:rPr>
                <a:t>pplication</a:t>
              </a:r>
              <a:r>
                <a:rPr lang="de-DE" sz="1873" kern="0" dirty="0">
                  <a:solidFill>
                    <a:srgbClr val="505050"/>
                  </a:solidFill>
                  <a:latin typeface="Segoe UI Light"/>
                </a:rPr>
                <a:t> </a:t>
              </a:r>
              <a:r>
                <a:rPr lang="de-DE" sz="1873" kern="0" dirty="0" err="1">
                  <a:solidFill>
                    <a:srgbClr val="505050"/>
                  </a:solidFill>
                  <a:latin typeface="Segoe UI Light"/>
                </a:rPr>
                <a:t>Management</a:t>
              </a:r>
              <a:endParaRPr lang="de-DE" sz="1873" kern="0" dirty="0">
                <a:solidFill>
                  <a:srgbClr val="505050"/>
                </a:solidFill>
                <a:latin typeface="Segoe UI Light"/>
              </a:endParaRPr>
            </a:p>
          </p:txBody>
        </p:sp>
        <p:pic>
          <p:nvPicPr>
            <p:cNvPr id="377"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475" y="2596372"/>
              <a:ext cx="1822107" cy="1116010"/>
            </a:xfrm>
            <a:prstGeom prst="rect">
              <a:avLst/>
            </a:prstGeom>
          </p:spPr>
        </p:pic>
        <p:pic>
          <p:nvPicPr>
            <p:cNvPr id="378"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6922" y="3730451"/>
              <a:ext cx="358385" cy="358385"/>
            </a:xfrm>
            <a:prstGeom prst="rect">
              <a:avLst/>
            </a:prstGeom>
          </p:spPr>
        </p:pic>
        <p:pic>
          <p:nvPicPr>
            <p:cNvPr id="3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7765" y="3740039"/>
              <a:ext cx="334194" cy="334194"/>
            </a:xfrm>
            <a:prstGeom prst="rect">
              <a:avLst/>
            </a:prstGeom>
          </p:spPr>
        </p:pic>
        <p:pic>
          <p:nvPicPr>
            <p:cNvPr id="3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7320" y="3733963"/>
              <a:ext cx="340955" cy="340953"/>
            </a:xfrm>
            <a:prstGeom prst="rect">
              <a:avLst/>
            </a:prstGeom>
          </p:spPr>
        </p:pic>
      </p:grpSp>
      <p:grpSp>
        <p:nvGrpSpPr>
          <p:cNvPr id="381" name="Group 7"/>
          <p:cNvGrpSpPr/>
          <p:nvPr/>
        </p:nvGrpSpPr>
        <p:grpSpPr>
          <a:xfrm>
            <a:off x="7617410" y="2098333"/>
            <a:ext cx="2610918" cy="3480380"/>
            <a:chOff x="7248074" y="1780167"/>
            <a:chExt cx="2560320" cy="3412931"/>
          </a:xfrm>
        </p:grpSpPr>
        <p:sp>
          <p:nvSpPr>
            <p:cNvPr id="382" name="Rectangle 73"/>
            <p:cNvSpPr/>
            <p:nvPr/>
          </p:nvSpPr>
          <p:spPr bwMode="auto">
            <a:xfrm>
              <a:off x="7248074" y="1780167"/>
              <a:ext cx="2560320" cy="3412931"/>
            </a:xfrm>
            <a:prstGeom prst="rect">
              <a:avLst/>
            </a:prstGeom>
            <a:solidFill>
              <a:srgbClr val="FFFFFF">
                <a:lumMod val="95000"/>
              </a:srgbClr>
            </a:solidFill>
            <a:ln w="10795" cap="flat" cmpd="sng" algn="ctr">
              <a:noFill/>
              <a:prstDash val="solid"/>
              <a:headEnd type="none" w="med" len="med"/>
              <a:tailEnd type="none" w="med" len="med"/>
            </a:ln>
            <a:effectLst/>
          </p:spPr>
          <p:txBody>
            <a:bodyPr lIns="186485" tIns="186485" rIns="0" bIns="47555"/>
            <a:lstStyle/>
            <a:p>
              <a:pPr defTabSz="950756">
                <a:lnSpc>
                  <a:spcPct val="90000"/>
                </a:lnSpc>
                <a:defRPr/>
              </a:pPr>
              <a:r>
                <a:rPr lang="de-DE" sz="1873" kern="0" dirty="0">
                  <a:solidFill>
                    <a:srgbClr val="505050"/>
                  </a:solidFill>
                  <a:latin typeface="Segoe UI Light"/>
                </a:rPr>
                <a:t>PC-Management</a:t>
              </a:r>
            </a:p>
          </p:txBody>
        </p:sp>
        <p:grpSp>
          <p:nvGrpSpPr>
            <p:cNvPr id="383" name="Group 87"/>
            <p:cNvGrpSpPr/>
            <p:nvPr/>
          </p:nvGrpSpPr>
          <p:grpSpPr>
            <a:xfrm>
              <a:off x="8017205" y="2900931"/>
              <a:ext cx="1023786" cy="734673"/>
              <a:chOff x="7886808" y="5883395"/>
              <a:chExt cx="1058546" cy="783809"/>
            </a:xfrm>
          </p:grpSpPr>
          <p:pic>
            <p:nvPicPr>
              <p:cNvPr id="384" name="Picture 88"/>
              <p:cNvPicPr>
                <a:picLocks noChangeAspect="1"/>
              </p:cNvPicPr>
              <p:nvPr/>
            </p:nvPicPr>
            <p:blipFill>
              <a:blip r:embed="rId7" cstate="print"/>
              <a:stretch>
                <a:fillRect/>
              </a:stretch>
            </p:blipFill>
            <p:spPr>
              <a:xfrm>
                <a:off x="7886808" y="5883395"/>
                <a:ext cx="1058546" cy="783809"/>
              </a:xfrm>
              <a:prstGeom prst="rect">
                <a:avLst/>
              </a:prstGeom>
            </p:spPr>
          </p:pic>
          <p:pic>
            <p:nvPicPr>
              <p:cNvPr id="385" name="Picture 108"/>
              <p:cNvPicPr>
                <a:picLocks noChangeAspect="1"/>
              </p:cNvPicPr>
              <p:nvPr/>
            </p:nvPicPr>
            <p:blipFill>
              <a:blip r:embed="rId8" cstate="print"/>
              <a:stretch>
                <a:fillRect/>
              </a:stretch>
            </p:blipFill>
            <p:spPr>
              <a:xfrm>
                <a:off x="8267318" y="6067236"/>
                <a:ext cx="296574" cy="301329"/>
              </a:xfrm>
              <a:prstGeom prst="rect">
                <a:avLst/>
              </a:prstGeom>
            </p:spPr>
          </p:pic>
        </p:grpSp>
      </p:grpSp>
      <p:grpSp>
        <p:nvGrpSpPr>
          <p:cNvPr id="386" name="Group 4"/>
          <p:cNvGrpSpPr/>
          <p:nvPr/>
        </p:nvGrpSpPr>
        <p:grpSpPr>
          <a:xfrm>
            <a:off x="2107919" y="2098330"/>
            <a:ext cx="2610918" cy="3561321"/>
            <a:chOff x="3546264" y="1780166"/>
            <a:chExt cx="2560320" cy="3492303"/>
          </a:xfrm>
        </p:grpSpPr>
        <p:sp>
          <p:nvSpPr>
            <p:cNvPr id="387" name="Rectangle 74"/>
            <p:cNvSpPr/>
            <p:nvPr/>
          </p:nvSpPr>
          <p:spPr bwMode="auto">
            <a:xfrm>
              <a:off x="3546264" y="1780166"/>
              <a:ext cx="2560320" cy="3492303"/>
            </a:xfrm>
            <a:prstGeom prst="rect">
              <a:avLst/>
            </a:prstGeom>
            <a:solidFill>
              <a:srgbClr val="FFFFFF">
                <a:lumMod val="95000"/>
              </a:srgbClr>
            </a:solidFill>
            <a:ln w="10795" cap="flat" cmpd="sng" algn="ctr">
              <a:noFill/>
              <a:prstDash val="solid"/>
              <a:headEnd type="none" w="med" len="med"/>
              <a:tailEnd type="none" w="med" len="med"/>
            </a:ln>
            <a:effectLst/>
          </p:spPr>
          <p:txBody>
            <a:bodyPr lIns="186485" tIns="186485" rIns="0" bIns="47555"/>
            <a:lstStyle/>
            <a:p>
              <a:pPr defTabSz="950756">
                <a:lnSpc>
                  <a:spcPct val="90000"/>
                </a:lnSpc>
                <a:defRPr/>
              </a:pPr>
              <a:r>
                <a:rPr lang="de-DE" sz="1873" kern="0" dirty="0">
                  <a:solidFill>
                    <a:srgbClr val="505050"/>
                  </a:solidFill>
                  <a:latin typeface="Segoe UI Light"/>
                </a:rPr>
                <a:t>Mobile Device Management</a:t>
              </a:r>
            </a:p>
          </p:txBody>
        </p:sp>
        <p:grpSp>
          <p:nvGrpSpPr>
            <p:cNvPr id="388" name="Group 116"/>
            <p:cNvGrpSpPr/>
            <p:nvPr/>
          </p:nvGrpSpPr>
          <p:grpSpPr>
            <a:xfrm>
              <a:off x="3948640" y="2909902"/>
              <a:ext cx="1712584" cy="1464459"/>
              <a:chOff x="9883704" y="4597282"/>
              <a:chExt cx="1783505" cy="1597593"/>
            </a:xfrm>
          </p:grpSpPr>
          <p:grpSp>
            <p:nvGrpSpPr>
              <p:cNvPr id="389" name="Group 117"/>
              <p:cNvGrpSpPr/>
              <p:nvPr/>
            </p:nvGrpSpPr>
            <p:grpSpPr>
              <a:xfrm>
                <a:off x="10230133" y="4597282"/>
                <a:ext cx="1007987" cy="654038"/>
                <a:chOff x="9559148" y="6229866"/>
                <a:chExt cx="1221734" cy="792729"/>
              </a:xfrm>
            </p:grpSpPr>
            <p:pic>
              <p:nvPicPr>
                <p:cNvPr id="400" name="Picture 141"/>
                <p:cNvPicPr>
                  <a:picLocks noChangeAspect="1"/>
                </p:cNvPicPr>
                <p:nvPr/>
              </p:nvPicPr>
              <p:blipFill>
                <a:blip r:embed="rId9" cstate="print"/>
                <a:stretch>
                  <a:fillRect/>
                </a:stretch>
              </p:blipFill>
              <p:spPr>
                <a:xfrm>
                  <a:off x="9559148" y="6229866"/>
                  <a:ext cx="1221734" cy="792729"/>
                </a:xfrm>
                <a:prstGeom prst="rect">
                  <a:avLst/>
                </a:prstGeom>
              </p:spPr>
            </p:pic>
            <p:pic>
              <p:nvPicPr>
                <p:cNvPr id="401" name="Picture 142"/>
                <p:cNvPicPr>
                  <a:picLocks noChangeAspect="1"/>
                </p:cNvPicPr>
                <p:nvPr/>
              </p:nvPicPr>
              <p:blipFill>
                <a:blip r:embed="rId8" cstate="print"/>
                <a:stretch>
                  <a:fillRect/>
                </a:stretch>
              </p:blipFill>
              <p:spPr>
                <a:xfrm>
                  <a:off x="9917067" y="6374764"/>
                  <a:ext cx="491274" cy="499154"/>
                </a:xfrm>
                <a:prstGeom prst="rect">
                  <a:avLst/>
                </a:prstGeom>
              </p:spPr>
            </p:pic>
          </p:grpSp>
          <p:grpSp>
            <p:nvGrpSpPr>
              <p:cNvPr id="390" name="Group 118"/>
              <p:cNvGrpSpPr/>
              <p:nvPr/>
            </p:nvGrpSpPr>
            <p:grpSpPr>
              <a:xfrm>
                <a:off x="9883704" y="5513993"/>
                <a:ext cx="1783505" cy="680882"/>
                <a:chOff x="9883704" y="5513993"/>
                <a:chExt cx="1783505" cy="680882"/>
              </a:xfrm>
            </p:grpSpPr>
            <p:grpSp>
              <p:nvGrpSpPr>
                <p:cNvPr id="391" name="Group 119"/>
                <p:cNvGrpSpPr/>
                <p:nvPr/>
              </p:nvGrpSpPr>
              <p:grpSpPr>
                <a:xfrm>
                  <a:off x="9883704" y="5513993"/>
                  <a:ext cx="398388" cy="680881"/>
                  <a:chOff x="9807880" y="5530551"/>
                  <a:chExt cx="490572" cy="838432"/>
                </a:xfrm>
              </p:grpSpPr>
              <p:pic>
                <p:nvPicPr>
                  <p:cNvPr id="398" name="Picture 135"/>
                  <p:cNvPicPr>
                    <a:picLocks noChangeAspect="1"/>
                  </p:cNvPicPr>
                  <p:nvPr/>
                </p:nvPicPr>
                <p:blipFill>
                  <a:blip r:embed="rId10" cstate="print"/>
                  <a:stretch>
                    <a:fillRect/>
                  </a:stretch>
                </p:blipFill>
                <p:spPr>
                  <a:xfrm>
                    <a:off x="9807880" y="5530551"/>
                    <a:ext cx="490572" cy="838432"/>
                  </a:xfrm>
                  <a:prstGeom prst="rect">
                    <a:avLst/>
                  </a:prstGeom>
                </p:spPr>
              </p:pic>
              <p:pic>
                <p:nvPicPr>
                  <p:cNvPr id="399" name="Picture 138"/>
                  <p:cNvPicPr>
                    <a:picLocks noChangeAspect="1"/>
                  </p:cNvPicPr>
                  <p:nvPr/>
                </p:nvPicPr>
                <p:blipFill>
                  <a:blip r:embed="rId11" cstate="print"/>
                  <a:stretch>
                    <a:fillRect/>
                  </a:stretch>
                </p:blipFill>
                <p:spPr>
                  <a:xfrm>
                    <a:off x="9930435" y="5770727"/>
                    <a:ext cx="252137" cy="276150"/>
                  </a:xfrm>
                  <a:prstGeom prst="rect">
                    <a:avLst/>
                  </a:prstGeom>
                </p:spPr>
              </p:pic>
            </p:grpSp>
            <p:grpSp>
              <p:nvGrpSpPr>
                <p:cNvPr id="392" name="Group 123"/>
                <p:cNvGrpSpPr/>
                <p:nvPr/>
              </p:nvGrpSpPr>
              <p:grpSpPr>
                <a:xfrm>
                  <a:off x="10556464" y="5513994"/>
                  <a:ext cx="379859" cy="680880"/>
                  <a:chOff x="10625032" y="5528682"/>
                  <a:chExt cx="466117" cy="835493"/>
                </a:xfrm>
              </p:grpSpPr>
              <p:pic>
                <p:nvPicPr>
                  <p:cNvPr id="396" name="Picture 133"/>
                  <p:cNvPicPr>
                    <a:picLocks noChangeAspect="1"/>
                  </p:cNvPicPr>
                  <p:nvPr/>
                </p:nvPicPr>
                <p:blipFill>
                  <a:blip r:embed="rId12" cstate="print"/>
                  <a:stretch>
                    <a:fillRect/>
                  </a:stretch>
                </p:blipFill>
                <p:spPr>
                  <a:xfrm>
                    <a:off x="10625032" y="5528682"/>
                    <a:ext cx="466117" cy="835493"/>
                  </a:xfrm>
                  <a:prstGeom prst="rect">
                    <a:avLst/>
                  </a:prstGeom>
                </p:spPr>
              </p:pic>
              <p:pic>
                <p:nvPicPr>
                  <p:cNvPr id="397" name="Picture 134"/>
                  <p:cNvPicPr>
                    <a:picLocks noChangeAspect="1"/>
                  </p:cNvPicPr>
                  <p:nvPr/>
                </p:nvPicPr>
                <p:blipFill>
                  <a:blip r:embed="rId8" cstate="print"/>
                  <a:stretch>
                    <a:fillRect/>
                  </a:stretch>
                </p:blipFill>
                <p:spPr>
                  <a:xfrm>
                    <a:off x="10723889" y="5776586"/>
                    <a:ext cx="256579" cy="260693"/>
                  </a:xfrm>
                  <a:prstGeom prst="rect">
                    <a:avLst/>
                  </a:prstGeom>
                </p:spPr>
              </p:pic>
            </p:grpSp>
            <p:grpSp>
              <p:nvGrpSpPr>
                <p:cNvPr id="393" name="Group 125"/>
                <p:cNvGrpSpPr/>
                <p:nvPr/>
              </p:nvGrpSpPr>
              <p:grpSpPr>
                <a:xfrm>
                  <a:off x="11174540" y="5513994"/>
                  <a:ext cx="492669" cy="680881"/>
                  <a:chOff x="9595140" y="5522801"/>
                  <a:chExt cx="597851" cy="826245"/>
                </a:xfrm>
              </p:grpSpPr>
              <p:pic>
                <p:nvPicPr>
                  <p:cNvPr id="394" name="Picture 126"/>
                  <p:cNvPicPr>
                    <a:picLocks noChangeAspect="1"/>
                  </p:cNvPicPr>
                  <p:nvPr/>
                </p:nvPicPr>
                <p:blipFill>
                  <a:blip r:embed="rId13" cstate="print"/>
                  <a:stretch>
                    <a:fillRect/>
                  </a:stretch>
                </p:blipFill>
                <p:spPr>
                  <a:xfrm>
                    <a:off x="9595140" y="5522801"/>
                    <a:ext cx="597851" cy="826245"/>
                  </a:xfrm>
                  <a:prstGeom prst="rect">
                    <a:avLst/>
                  </a:prstGeom>
                </p:spPr>
              </p:pic>
              <p:pic>
                <p:nvPicPr>
                  <p:cNvPr id="395" name="Picture 131"/>
                  <p:cNvPicPr>
                    <a:picLocks noChangeAspect="1"/>
                  </p:cNvPicPr>
                  <p:nvPr/>
                </p:nvPicPr>
                <p:blipFill>
                  <a:blip r:embed="rId14" cstate="print"/>
                  <a:stretch>
                    <a:fillRect/>
                  </a:stretch>
                </p:blipFill>
                <p:spPr>
                  <a:xfrm>
                    <a:off x="9724798" y="5692845"/>
                    <a:ext cx="337877" cy="416419"/>
                  </a:xfrm>
                  <a:prstGeom prst="rect">
                    <a:avLst/>
                  </a:prstGeom>
                </p:spPr>
              </p:pic>
            </p:grpSp>
          </p:grpSp>
        </p:grpSp>
      </p:grpSp>
      <p:sp>
        <p:nvSpPr>
          <p:cNvPr id="402" name="Rectangle 82"/>
          <p:cNvSpPr/>
          <p:nvPr/>
        </p:nvSpPr>
        <p:spPr bwMode="auto">
          <a:xfrm>
            <a:off x="1928863" y="4948540"/>
            <a:ext cx="8544838" cy="1775853"/>
          </a:xfrm>
          <a:prstGeom prst="rect">
            <a:avLst/>
          </a:prstGeom>
          <a:solidFill>
            <a:srgbClr val="C0C0C0"/>
          </a:solidFill>
          <a:ln w="10795" cap="flat" cmpd="sng" algn="ctr">
            <a:noFill/>
            <a:prstDash val="solid"/>
            <a:headEnd type="none" w="med" len="med"/>
            <a:tailEnd type="none" w="med" len="med"/>
          </a:ln>
          <a:effectLst/>
        </p:spPr>
        <p:txBody>
          <a:bodyPr lIns="0" tIns="47555" rIns="0" bIns="186485" anchor="b"/>
          <a:lstStyle/>
          <a:p>
            <a:pPr algn="ctr" defTabSz="950756">
              <a:defRPr/>
            </a:pPr>
            <a:endParaRPr lang="en-US" sz="2040" kern="0" dirty="0">
              <a:solidFill>
                <a:srgbClr val="505050"/>
              </a:solidFill>
              <a:latin typeface="Segoe UI Light"/>
            </a:endParaRPr>
          </a:p>
        </p:txBody>
      </p:sp>
      <p:sp>
        <p:nvSpPr>
          <p:cNvPr id="403" name="Rectangle 84"/>
          <p:cNvSpPr/>
          <p:nvPr/>
        </p:nvSpPr>
        <p:spPr>
          <a:xfrm>
            <a:off x="10439919" y="4878715"/>
            <a:ext cx="1847476" cy="1845678"/>
          </a:xfrm>
          <a:prstGeom prst="rect">
            <a:avLst/>
          </a:prstGeom>
          <a:solidFill>
            <a:srgbClr val="FFFFFF">
              <a:lumMod val="75000"/>
            </a:srgbClr>
          </a:solidFill>
        </p:spPr>
        <p:txBody>
          <a:bodyPr wrap="square" lIns="186485" tIns="186485" rIns="186485" bIns="186485" anchor="b">
            <a:noAutofit/>
          </a:bodyPr>
          <a:lstStyle/>
          <a:p>
            <a:pPr algn="r" defTabSz="950756">
              <a:lnSpc>
                <a:spcPct val="90000"/>
              </a:lnSpc>
              <a:defRPr/>
            </a:pPr>
            <a:endParaRPr lang="en-US" sz="2040" kern="0" dirty="0">
              <a:solidFill>
                <a:srgbClr val="505050"/>
              </a:solidFill>
              <a:latin typeface="Segoe UI Light" panose="020B0502040204020203" pitchFamily="34" charset="0"/>
            </a:endParaRPr>
          </a:p>
        </p:txBody>
      </p:sp>
      <p:sp>
        <p:nvSpPr>
          <p:cNvPr id="404" name="Rectangle 85"/>
          <p:cNvSpPr/>
          <p:nvPr/>
        </p:nvSpPr>
        <p:spPr>
          <a:xfrm>
            <a:off x="165273" y="4948538"/>
            <a:ext cx="1832999" cy="1775856"/>
          </a:xfrm>
          <a:prstGeom prst="rect">
            <a:avLst/>
          </a:prstGeom>
          <a:solidFill>
            <a:srgbClr val="FFFFFF">
              <a:lumMod val="75000"/>
            </a:srgbClr>
          </a:solidFill>
          <a:ln>
            <a:noFill/>
          </a:ln>
        </p:spPr>
        <p:txBody>
          <a:bodyPr wrap="square" lIns="186485" tIns="186485" rIns="186485" bIns="186485" anchor="b">
            <a:noAutofit/>
          </a:bodyPr>
          <a:lstStyle/>
          <a:p>
            <a:pPr defTabSz="950756">
              <a:lnSpc>
                <a:spcPct val="90000"/>
              </a:lnSpc>
              <a:defRPr/>
            </a:pPr>
            <a:endParaRPr lang="en-US" sz="2040" kern="0" dirty="0">
              <a:solidFill>
                <a:srgbClr val="505050"/>
              </a:solidFill>
              <a:latin typeface="Segoe UI Light" panose="020B0502040204020203" pitchFamily="34" charset="0"/>
            </a:endParaRPr>
          </a:p>
        </p:txBody>
      </p:sp>
      <p:sp>
        <p:nvSpPr>
          <p:cNvPr id="405" name="Freeform 8"/>
          <p:cNvSpPr>
            <a:spLocks/>
          </p:cNvSpPr>
          <p:nvPr/>
        </p:nvSpPr>
        <p:spPr bwMode="auto">
          <a:xfrm>
            <a:off x="2845012" y="4900610"/>
            <a:ext cx="708705" cy="741741"/>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2" tIns="46620" rIns="93242" bIns="46620" numCol="1" anchor="t" anchorCtr="0" compatLnSpc="1">
            <a:prstTxWarp prst="textNoShape">
              <a:avLst/>
            </a:prstTxWarp>
          </a:bodyPr>
          <a:lstStyle/>
          <a:p>
            <a:pPr defTabSz="951121">
              <a:defRPr/>
            </a:pPr>
            <a:endParaRPr lang="en-US" sz="1836" kern="0" dirty="0">
              <a:solidFill>
                <a:srgbClr val="505050"/>
              </a:solidFill>
            </a:endParaRPr>
          </a:p>
        </p:txBody>
      </p:sp>
      <p:sp>
        <p:nvSpPr>
          <p:cNvPr id="406" name="Freeform 20"/>
          <p:cNvSpPr>
            <a:spLocks noEditPoints="1"/>
          </p:cNvSpPr>
          <p:nvPr/>
        </p:nvSpPr>
        <p:spPr bwMode="auto">
          <a:xfrm>
            <a:off x="3177265" y="3883271"/>
            <a:ext cx="725430" cy="718804"/>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2" tIns="46620" rIns="93242" bIns="46620" numCol="1" anchor="t" anchorCtr="0" compatLnSpc="1">
            <a:prstTxWarp prst="textNoShape">
              <a:avLst/>
            </a:prstTxWarp>
          </a:bodyPr>
          <a:lstStyle/>
          <a:p>
            <a:pPr defTabSz="951121">
              <a:defRPr/>
            </a:pPr>
            <a:endParaRPr lang="en-US" sz="1836" kern="0" dirty="0">
              <a:solidFill>
                <a:srgbClr val="505050"/>
              </a:solidFill>
            </a:endParaRPr>
          </a:p>
        </p:txBody>
      </p:sp>
      <p:grpSp>
        <p:nvGrpSpPr>
          <p:cNvPr id="407" name="Group 6"/>
          <p:cNvGrpSpPr/>
          <p:nvPr/>
        </p:nvGrpSpPr>
        <p:grpSpPr>
          <a:xfrm>
            <a:off x="165269" y="2121069"/>
            <a:ext cx="1787237" cy="2834648"/>
            <a:chOff x="274637" y="1462159"/>
            <a:chExt cx="1752600" cy="2779713"/>
          </a:xfrm>
        </p:grpSpPr>
        <p:sp>
          <p:nvSpPr>
            <p:cNvPr id="408" name="Rectangle 95"/>
            <p:cNvSpPr/>
            <p:nvPr/>
          </p:nvSpPr>
          <p:spPr bwMode="auto">
            <a:xfrm>
              <a:off x="274637" y="1462159"/>
              <a:ext cx="1752600" cy="2779713"/>
            </a:xfrm>
            <a:prstGeom prst="rect">
              <a:avLst/>
            </a:prstGeom>
            <a:solidFill>
              <a:srgbClr val="505050"/>
            </a:solidFill>
            <a:ln w="10795" cap="flat" cmpd="sng" algn="ctr">
              <a:noFill/>
              <a:prstDash val="solid"/>
              <a:headEnd type="none" w="med" len="med"/>
              <a:tailEnd type="none" w="med" len="med"/>
            </a:ln>
            <a:effectLst/>
          </p:spPr>
          <p:txBody>
            <a:bodyPr lIns="0" tIns="47558" rIns="0" bIns="47558" anchor="ctr"/>
            <a:lstStyle/>
            <a:p>
              <a:pPr algn="ctr" defTabSz="950846">
                <a:defRPr/>
              </a:pPr>
              <a:endParaRPr lang="en-US" sz="2040" kern="0" dirty="0">
                <a:gradFill>
                  <a:gsLst>
                    <a:gs pos="0">
                      <a:srgbClr val="FFFFFF"/>
                    </a:gs>
                    <a:gs pos="100000">
                      <a:srgbClr val="FFFFFF"/>
                    </a:gs>
                  </a:gsLst>
                  <a:lin ang="5400000" scaled="0"/>
                </a:gradFill>
                <a:latin typeface="Segoe UI"/>
              </a:endParaRPr>
            </a:p>
          </p:txBody>
        </p:sp>
        <p:grpSp>
          <p:nvGrpSpPr>
            <p:cNvPr id="409" name="Group 97"/>
            <p:cNvGrpSpPr/>
            <p:nvPr/>
          </p:nvGrpSpPr>
          <p:grpSpPr>
            <a:xfrm>
              <a:off x="494150" y="1892371"/>
              <a:ext cx="1245770" cy="1964539"/>
              <a:chOff x="494150" y="1643062"/>
              <a:chExt cx="1245770" cy="1964539"/>
            </a:xfrm>
          </p:grpSpPr>
          <p:pic>
            <p:nvPicPr>
              <p:cNvPr id="410" name="Picture 98"/>
              <p:cNvPicPr>
                <a:picLocks noChangeAspect="1"/>
              </p:cNvPicPr>
              <p:nvPr/>
            </p:nvPicPr>
            <p:blipFill rotWithShape="1">
              <a:blip r:embed="rId15" cstate="print"/>
              <a:srcRect b="37412"/>
              <a:stretch/>
            </p:blipFill>
            <p:spPr>
              <a:xfrm>
                <a:off x="578064" y="1643062"/>
                <a:ext cx="1152310" cy="1964539"/>
              </a:xfrm>
              <a:prstGeom prst="rect">
                <a:avLst/>
              </a:prstGeom>
            </p:spPr>
          </p:pic>
          <p:sp>
            <p:nvSpPr>
              <p:cNvPr id="411" name="TextBox 99"/>
              <p:cNvSpPr txBox="1"/>
              <p:nvPr/>
            </p:nvSpPr>
            <p:spPr bwMode="auto">
              <a:xfrm>
                <a:off x="494150" y="2786063"/>
                <a:ext cx="1245770" cy="549763"/>
              </a:xfrm>
              <a:prstGeom prst="rect">
                <a:avLst/>
              </a:prstGeom>
              <a:noFill/>
            </p:spPr>
            <p:txBody>
              <a:bodyPr wrap="none" lIns="186494" tIns="149195" rIns="186494" bIns="149195">
                <a:spAutoFit/>
              </a:bodyPr>
              <a:lstStyle/>
              <a:p>
                <a:pPr defTabSz="951066">
                  <a:lnSpc>
                    <a:spcPct val="90000"/>
                  </a:lnSpc>
                  <a:defRPr/>
                </a:pPr>
                <a:r>
                  <a:rPr lang="de-DE" sz="1836" kern="0" dirty="0">
                    <a:solidFill>
                      <a:srgbClr val="505050"/>
                    </a:solidFill>
                    <a:latin typeface="Segoe UI Light"/>
                  </a:rPr>
                  <a:t>Benutzer</a:t>
                </a:r>
              </a:p>
            </p:txBody>
          </p:sp>
        </p:grpSp>
      </p:grpSp>
      <p:grpSp>
        <p:nvGrpSpPr>
          <p:cNvPr id="412" name="Group 100"/>
          <p:cNvGrpSpPr/>
          <p:nvPr/>
        </p:nvGrpSpPr>
        <p:grpSpPr>
          <a:xfrm>
            <a:off x="10422452" y="2098331"/>
            <a:ext cx="1864943" cy="2797412"/>
            <a:chOff x="10333037" y="1439862"/>
            <a:chExt cx="1828800" cy="2743200"/>
          </a:xfrm>
        </p:grpSpPr>
        <p:sp>
          <p:nvSpPr>
            <p:cNvPr id="413" name="Rectangle 101"/>
            <p:cNvSpPr/>
            <p:nvPr/>
          </p:nvSpPr>
          <p:spPr bwMode="auto">
            <a:xfrm>
              <a:off x="10333037" y="1439862"/>
              <a:ext cx="1828800" cy="2743200"/>
            </a:xfrm>
            <a:prstGeom prst="rect">
              <a:avLst/>
            </a:prstGeom>
            <a:solidFill>
              <a:srgbClr val="505050"/>
            </a:solidFill>
            <a:ln w="10795" cap="flat" cmpd="sng" algn="ctr">
              <a:noFill/>
              <a:prstDash val="solid"/>
              <a:headEnd type="none" w="med" len="med"/>
              <a:tailEnd type="none" w="med" len="med"/>
            </a:ln>
            <a:effectLst/>
          </p:spPr>
          <p:txBody>
            <a:bodyPr lIns="186485" tIns="186485" rIns="0" bIns="47555"/>
            <a:lstStyle/>
            <a:p>
              <a:pPr defTabSz="950756" fontAlgn="base">
                <a:lnSpc>
                  <a:spcPct val="90000"/>
                </a:lnSpc>
                <a:spcBef>
                  <a:spcPct val="0"/>
                </a:spcBef>
                <a:spcAft>
                  <a:spcPct val="0"/>
                </a:spcAft>
                <a:defRPr/>
              </a:pPr>
              <a:endParaRPr lang="en-US" sz="2856" kern="0" dirty="0">
                <a:gradFill>
                  <a:gsLst>
                    <a:gs pos="0">
                      <a:srgbClr val="FFFFFF"/>
                    </a:gs>
                    <a:gs pos="100000">
                      <a:srgbClr val="FFFFFF"/>
                    </a:gs>
                  </a:gsLst>
                  <a:lin ang="5400000" scaled="0"/>
                </a:gradFill>
                <a:latin typeface="Segoe UI Light"/>
              </a:endParaRPr>
            </a:p>
          </p:txBody>
        </p:sp>
        <p:grpSp>
          <p:nvGrpSpPr>
            <p:cNvPr id="414" name="Group 103"/>
            <p:cNvGrpSpPr/>
            <p:nvPr/>
          </p:nvGrpSpPr>
          <p:grpSpPr>
            <a:xfrm>
              <a:off x="10637837" y="1820862"/>
              <a:ext cx="1211478" cy="1981200"/>
              <a:chOff x="10606088" y="1643064"/>
              <a:chExt cx="1211478" cy="1947860"/>
            </a:xfrm>
          </p:grpSpPr>
          <p:pic>
            <p:nvPicPr>
              <p:cNvPr id="415" name="Picture 23"/>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bwMode="auto">
              <a:xfrm>
                <a:off x="10677309" y="1643064"/>
                <a:ext cx="1140257" cy="194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 name="TextBox 105"/>
              <p:cNvSpPr txBox="1"/>
              <p:nvPr/>
            </p:nvSpPr>
            <p:spPr>
              <a:xfrm>
                <a:off x="10606088" y="2786063"/>
                <a:ext cx="540854" cy="544765"/>
              </a:xfrm>
              <a:prstGeom prst="rect">
                <a:avLst/>
              </a:prstGeom>
              <a:noFill/>
            </p:spPr>
            <p:txBody>
              <a:bodyPr wrap="none" lIns="186494" tIns="149195" rIns="186494" bIns="149195">
                <a:spAutoFit/>
              </a:bodyPr>
              <a:lstStyle/>
              <a:p>
                <a:pPr defTabSz="951066">
                  <a:lnSpc>
                    <a:spcPct val="90000"/>
                  </a:lnSpc>
                  <a:defRPr/>
                </a:pPr>
                <a:r>
                  <a:rPr lang="de-DE" sz="1836" kern="0" dirty="0">
                    <a:solidFill>
                      <a:srgbClr val="505050"/>
                    </a:solidFill>
                    <a:latin typeface="Segoe UI Light"/>
                  </a:rPr>
                  <a:t>IT</a:t>
                </a:r>
              </a:p>
            </p:txBody>
          </p:sp>
        </p:grpSp>
      </p:grpSp>
      <p:grpSp>
        <p:nvGrpSpPr>
          <p:cNvPr id="417" name="Group 2"/>
          <p:cNvGrpSpPr/>
          <p:nvPr/>
        </p:nvGrpSpPr>
        <p:grpSpPr>
          <a:xfrm>
            <a:off x="9081663" y="4680002"/>
            <a:ext cx="2418597" cy="1329095"/>
            <a:chOff x="9018232" y="3971500"/>
            <a:chExt cx="2371725" cy="1303338"/>
          </a:xfrm>
        </p:grpSpPr>
        <p:grpSp>
          <p:nvGrpSpPr>
            <p:cNvPr id="418" name="Group 81"/>
            <p:cNvGrpSpPr>
              <a:grpSpLocks/>
            </p:cNvGrpSpPr>
            <p:nvPr/>
          </p:nvGrpSpPr>
          <p:grpSpPr bwMode="auto">
            <a:xfrm>
              <a:off x="9018232" y="3971500"/>
              <a:ext cx="2371725" cy="1303338"/>
              <a:chOff x="-13115925" y="2173288"/>
              <a:chExt cx="10488613" cy="5756275"/>
            </a:xfrm>
          </p:grpSpPr>
          <p:sp>
            <p:nvSpPr>
              <p:cNvPr id="436" name="Freeform 5"/>
              <p:cNvSpPr>
                <a:spLocks/>
              </p:cNvSpPr>
              <p:nvPr/>
            </p:nvSpPr>
            <p:spPr bwMode="auto">
              <a:xfrm>
                <a:off x="-3848877" y="7340614"/>
                <a:ext cx="1221565" cy="588949"/>
              </a:xfrm>
              <a:custGeom>
                <a:avLst/>
                <a:gdLst>
                  <a:gd name="T0" fmla="*/ 168 w 326"/>
                  <a:gd name="T1" fmla="*/ 3 h 157"/>
                  <a:gd name="T2" fmla="*/ 0 w 326"/>
                  <a:gd name="T3" fmla="*/ 157 h 157"/>
                  <a:gd name="T4" fmla="*/ 322 w 326"/>
                  <a:gd name="T5" fmla="*/ 157 h 157"/>
                  <a:gd name="T6" fmla="*/ 168 w 326"/>
                  <a:gd name="T7" fmla="*/ 3 h 157"/>
                </a:gdLst>
                <a:ahLst/>
                <a:cxnLst>
                  <a:cxn ang="0">
                    <a:pos x="T0" y="T1"/>
                  </a:cxn>
                  <a:cxn ang="0">
                    <a:pos x="T2" y="T3"/>
                  </a:cxn>
                  <a:cxn ang="0">
                    <a:pos x="T4" y="T5"/>
                  </a:cxn>
                  <a:cxn ang="0">
                    <a:pos x="T6" y="T7"/>
                  </a:cxn>
                </a:cxnLst>
                <a:rect l="0" t="0" r="r" b="b"/>
                <a:pathLst>
                  <a:path w="326" h="157">
                    <a:moveTo>
                      <a:pt x="168" y="3"/>
                    </a:moveTo>
                    <a:cubicBezTo>
                      <a:pt x="79" y="0"/>
                      <a:pt x="4" y="69"/>
                      <a:pt x="0" y="157"/>
                    </a:cubicBezTo>
                    <a:cubicBezTo>
                      <a:pt x="322" y="157"/>
                      <a:pt x="322" y="157"/>
                      <a:pt x="322" y="157"/>
                    </a:cubicBezTo>
                    <a:cubicBezTo>
                      <a:pt x="326" y="69"/>
                      <a:pt x="257" y="7"/>
                      <a:pt x="168" y="3"/>
                    </a:cubicBezTo>
                    <a:close/>
                  </a:path>
                </a:pathLst>
              </a:custGeom>
              <a:solidFill>
                <a:srgbClr val="DC3C00">
                  <a:lumMod val="50000"/>
                </a:srgbClr>
              </a:solidFill>
              <a:ln>
                <a:noFill/>
              </a:ln>
            </p:spPr>
            <p:txBody>
              <a:bodyPr/>
              <a:lstStyle/>
              <a:p>
                <a:pPr defTabSz="951066">
                  <a:defRPr/>
                </a:pPr>
                <a:endParaRPr lang="en-US" sz="1873" kern="0" dirty="0">
                  <a:solidFill>
                    <a:srgbClr val="505050"/>
                  </a:solidFill>
                </a:endParaRPr>
              </a:p>
            </p:txBody>
          </p:sp>
          <p:sp>
            <p:nvSpPr>
              <p:cNvPr id="437" name="Freeform 6"/>
              <p:cNvSpPr>
                <a:spLocks/>
              </p:cNvSpPr>
              <p:nvPr/>
            </p:nvSpPr>
            <p:spPr bwMode="auto">
              <a:xfrm>
                <a:off x="-6081393" y="7347623"/>
                <a:ext cx="2590559" cy="329533"/>
              </a:xfrm>
              <a:custGeom>
                <a:avLst/>
                <a:gdLst>
                  <a:gd name="T0" fmla="*/ 680 w 690"/>
                  <a:gd name="T1" fmla="*/ 86 h 86"/>
                  <a:gd name="T2" fmla="*/ 609 w 690"/>
                  <a:gd name="T3" fmla="*/ 55 h 86"/>
                  <a:gd name="T4" fmla="*/ 460 w 690"/>
                  <a:gd name="T5" fmla="*/ 25 h 86"/>
                  <a:gd name="T6" fmla="*/ 0 w 690"/>
                  <a:gd name="T7" fmla="*/ 25 h 86"/>
                  <a:gd name="T8" fmla="*/ 0 w 690"/>
                  <a:gd name="T9" fmla="*/ 0 h 86"/>
                  <a:gd name="T10" fmla="*/ 460 w 690"/>
                  <a:gd name="T11" fmla="*/ 0 h 86"/>
                  <a:gd name="T12" fmla="*/ 619 w 690"/>
                  <a:gd name="T13" fmla="*/ 32 h 86"/>
                  <a:gd name="T14" fmla="*/ 690 w 690"/>
                  <a:gd name="T15" fmla="*/ 63 h 86"/>
                  <a:gd name="T16" fmla="*/ 680 w 69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86">
                    <a:moveTo>
                      <a:pt x="680" y="86"/>
                    </a:moveTo>
                    <a:cubicBezTo>
                      <a:pt x="609" y="55"/>
                      <a:pt x="609" y="55"/>
                      <a:pt x="609" y="55"/>
                    </a:cubicBezTo>
                    <a:cubicBezTo>
                      <a:pt x="572" y="39"/>
                      <a:pt x="504" y="25"/>
                      <a:pt x="460" y="25"/>
                    </a:cubicBezTo>
                    <a:cubicBezTo>
                      <a:pt x="0" y="25"/>
                      <a:pt x="0" y="25"/>
                      <a:pt x="0" y="25"/>
                    </a:cubicBezTo>
                    <a:cubicBezTo>
                      <a:pt x="0" y="0"/>
                      <a:pt x="0" y="0"/>
                      <a:pt x="0" y="0"/>
                    </a:cubicBezTo>
                    <a:cubicBezTo>
                      <a:pt x="460" y="0"/>
                      <a:pt x="460" y="0"/>
                      <a:pt x="460" y="0"/>
                    </a:cubicBezTo>
                    <a:cubicBezTo>
                      <a:pt x="507" y="0"/>
                      <a:pt x="579" y="14"/>
                      <a:pt x="619" y="32"/>
                    </a:cubicBezTo>
                    <a:cubicBezTo>
                      <a:pt x="690" y="63"/>
                      <a:pt x="690" y="63"/>
                      <a:pt x="690" y="63"/>
                    </a:cubicBezTo>
                    <a:lnTo>
                      <a:pt x="680" y="86"/>
                    </a:lnTo>
                    <a:close/>
                  </a:path>
                </a:pathLst>
              </a:custGeom>
              <a:solidFill>
                <a:srgbClr val="DC3C00">
                  <a:lumMod val="50000"/>
                </a:srgbClr>
              </a:solidFill>
              <a:ln>
                <a:noFill/>
              </a:ln>
            </p:spPr>
            <p:txBody>
              <a:bodyPr/>
              <a:lstStyle/>
              <a:p>
                <a:pPr defTabSz="951066">
                  <a:defRPr/>
                </a:pPr>
                <a:endParaRPr lang="en-US" sz="1873" kern="0" dirty="0">
                  <a:solidFill>
                    <a:srgbClr val="505050"/>
                  </a:solidFill>
                </a:endParaRPr>
              </a:p>
            </p:txBody>
          </p:sp>
          <p:sp>
            <p:nvSpPr>
              <p:cNvPr id="438" name="Oval 7"/>
              <p:cNvSpPr>
                <a:spLocks noChangeArrowheads="1"/>
              </p:cNvSpPr>
              <p:nvPr/>
            </p:nvSpPr>
            <p:spPr bwMode="auto">
              <a:xfrm>
                <a:off x="-10420057" y="6401101"/>
                <a:ext cx="2681827" cy="574926"/>
              </a:xfrm>
              <a:prstGeom prst="ellipse">
                <a:avLst/>
              </a:prstGeom>
              <a:solidFill>
                <a:srgbClr val="DC3C00">
                  <a:lumMod val="50000"/>
                </a:srgbClr>
              </a:solidFill>
              <a:ln>
                <a:noFill/>
              </a:ln>
            </p:spPr>
            <p:txBody>
              <a:bodyPr/>
              <a:lstStyle/>
              <a:p>
                <a:pPr defTabSz="951066">
                  <a:defRPr/>
                </a:pPr>
                <a:endParaRPr lang="en-US" sz="1873" kern="0" dirty="0">
                  <a:solidFill>
                    <a:srgbClr val="505050"/>
                  </a:solidFill>
                </a:endParaRPr>
              </a:p>
            </p:txBody>
          </p:sp>
          <p:sp>
            <p:nvSpPr>
              <p:cNvPr id="439" name="Freeform 8"/>
              <p:cNvSpPr>
                <a:spLocks/>
              </p:cNvSpPr>
              <p:nvPr/>
            </p:nvSpPr>
            <p:spPr bwMode="auto">
              <a:xfrm>
                <a:off x="-12385794" y="2173288"/>
                <a:ext cx="6500974" cy="4515274"/>
              </a:xfrm>
              <a:custGeom>
                <a:avLst/>
                <a:gdLst>
                  <a:gd name="T0" fmla="*/ 1699 w 1733"/>
                  <a:gd name="T1" fmla="*/ 1202 h 1202"/>
                  <a:gd name="T2" fmla="*/ 1733 w 1733"/>
                  <a:gd name="T3" fmla="*/ 1168 h 1202"/>
                  <a:gd name="T4" fmla="*/ 1733 w 1733"/>
                  <a:gd name="T5" fmla="*/ 34 h 1202"/>
                  <a:gd name="T6" fmla="*/ 1699 w 1733"/>
                  <a:gd name="T7" fmla="*/ 0 h 1202"/>
                  <a:gd name="T8" fmla="*/ 34 w 1733"/>
                  <a:gd name="T9" fmla="*/ 0 h 1202"/>
                  <a:gd name="T10" fmla="*/ 0 w 1733"/>
                  <a:gd name="T11" fmla="*/ 34 h 1202"/>
                  <a:gd name="T12" fmla="*/ 0 w 1733"/>
                  <a:gd name="T13" fmla="*/ 1168 h 1202"/>
                  <a:gd name="T14" fmla="*/ 34 w 1733"/>
                  <a:gd name="T15" fmla="*/ 1202 h 1202"/>
                  <a:gd name="T16" fmla="*/ 1699 w 1733"/>
                  <a:gd name="T17" fmla="*/ 120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3" h="1202">
                    <a:moveTo>
                      <a:pt x="1699" y="1202"/>
                    </a:moveTo>
                    <a:cubicBezTo>
                      <a:pt x="1718" y="1202"/>
                      <a:pt x="1733" y="1187"/>
                      <a:pt x="1733" y="1168"/>
                    </a:cubicBezTo>
                    <a:cubicBezTo>
                      <a:pt x="1733" y="34"/>
                      <a:pt x="1733" y="34"/>
                      <a:pt x="1733" y="34"/>
                    </a:cubicBezTo>
                    <a:cubicBezTo>
                      <a:pt x="1733" y="15"/>
                      <a:pt x="1718" y="0"/>
                      <a:pt x="1699" y="0"/>
                    </a:cubicBezTo>
                    <a:cubicBezTo>
                      <a:pt x="34" y="0"/>
                      <a:pt x="34" y="0"/>
                      <a:pt x="34" y="0"/>
                    </a:cubicBezTo>
                    <a:cubicBezTo>
                      <a:pt x="15" y="0"/>
                      <a:pt x="0" y="15"/>
                      <a:pt x="0" y="34"/>
                    </a:cubicBezTo>
                    <a:cubicBezTo>
                      <a:pt x="0" y="1168"/>
                      <a:pt x="0" y="1168"/>
                      <a:pt x="0" y="1168"/>
                    </a:cubicBezTo>
                    <a:cubicBezTo>
                      <a:pt x="0" y="1187"/>
                      <a:pt x="15" y="1202"/>
                      <a:pt x="34" y="1202"/>
                    </a:cubicBezTo>
                    <a:lnTo>
                      <a:pt x="1699" y="1202"/>
                    </a:lnTo>
                    <a:close/>
                  </a:path>
                </a:pathLst>
              </a:custGeom>
              <a:solidFill>
                <a:srgbClr val="DC3C00">
                  <a:lumMod val="50000"/>
                </a:srgbClr>
              </a:solidFill>
              <a:ln>
                <a:noFill/>
              </a:ln>
            </p:spPr>
            <p:txBody>
              <a:bodyPr/>
              <a:lstStyle/>
              <a:p>
                <a:pPr defTabSz="951066">
                  <a:defRPr/>
                </a:pPr>
                <a:endParaRPr lang="en-US" sz="1873" kern="0" dirty="0">
                  <a:solidFill>
                    <a:srgbClr val="505050"/>
                  </a:solidFill>
                </a:endParaRPr>
              </a:p>
            </p:txBody>
          </p:sp>
          <p:sp>
            <p:nvSpPr>
              <p:cNvPr id="440" name="Rectangle 9"/>
              <p:cNvSpPr>
                <a:spLocks noChangeArrowheads="1"/>
              </p:cNvSpPr>
              <p:nvPr/>
            </p:nvSpPr>
            <p:spPr bwMode="auto">
              <a:xfrm>
                <a:off x="-12182202" y="2369604"/>
                <a:ext cx="6093786" cy="3463579"/>
              </a:xfrm>
              <a:prstGeom prst="rect">
                <a:avLst/>
              </a:prstGeom>
              <a:solidFill>
                <a:srgbClr val="FFFFFF">
                  <a:lumMod val="50000"/>
                </a:srgbClr>
              </a:solidFill>
              <a:ln>
                <a:noFill/>
              </a:ln>
            </p:spPr>
            <p:txBody>
              <a:bodyPr/>
              <a:lstStyle/>
              <a:p>
                <a:pPr defTabSz="951066">
                  <a:defRPr/>
                </a:pPr>
                <a:endParaRPr lang="en-US" sz="1873" kern="0" dirty="0">
                  <a:solidFill>
                    <a:srgbClr val="505050"/>
                  </a:solidFill>
                </a:endParaRPr>
              </a:p>
            </p:txBody>
          </p:sp>
          <p:sp>
            <p:nvSpPr>
              <p:cNvPr id="441" name="Rectangle 10"/>
              <p:cNvSpPr>
                <a:spLocks noChangeArrowheads="1"/>
              </p:cNvSpPr>
              <p:nvPr/>
            </p:nvSpPr>
            <p:spPr bwMode="auto">
              <a:xfrm>
                <a:off x="-13115925" y="7614053"/>
                <a:ext cx="8066542" cy="301488"/>
              </a:xfrm>
              <a:prstGeom prst="rect">
                <a:avLst/>
              </a:prstGeom>
              <a:solidFill>
                <a:srgbClr val="DC3C00">
                  <a:lumMod val="50000"/>
                </a:srgbClr>
              </a:solidFill>
              <a:ln>
                <a:noFill/>
              </a:ln>
            </p:spPr>
            <p:txBody>
              <a:bodyPr/>
              <a:lstStyle/>
              <a:p>
                <a:pPr defTabSz="951066">
                  <a:defRPr/>
                </a:pPr>
                <a:endParaRPr lang="en-US" sz="1873" kern="0" dirty="0">
                  <a:solidFill>
                    <a:srgbClr val="505050"/>
                  </a:solidFill>
                </a:endParaRPr>
              </a:p>
            </p:txBody>
          </p:sp>
          <p:sp>
            <p:nvSpPr>
              <p:cNvPr id="442" name="Freeform 11"/>
              <p:cNvSpPr>
                <a:spLocks/>
              </p:cNvSpPr>
              <p:nvPr/>
            </p:nvSpPr>
            <p:spPr bwMode="auto">
              <a:xfrm>
                <a:off x="-13115925" y="7249465"/>
                <a:ext cx="8066542" cy="364587"/>
              </a:xfrm>
              <a:custGeom>
                <a:avLst/>
                <a:gdLst>
                  <a:gd name="T0" fmla="*/ 5080 w 5080"/>
                  <a:gd name="T1" fmla="*/ 232 h 232"/>
                  <a:gd name="T2" fmla="*/ 0 w 5080"/>
                  <a:gd name="T3" fmla="*/ 232 h 232"/>
                  <a:gd name="T4" fmla="*/ 315 w 5080"/>
                  <a:gd name="T5" fmla="*/ 0 h 232"/>
                  <a:gd name="T6" fmla="*/ 4763 w 5080"/>
                  <a:gd name="T7" fmla="*/ 0 h 232"/>
                  <a:gd name="T8" fmla="*/ 5080 w 5080"/>
                  <a:gd name="T9" fmla="*/ 232 h 232"/>
                </a:gdLst>
                <a:ahLst/>
                <a:cxnLst>
                  <a:cxn ang="0">
                    <a:pos x="T0" y="T1"/>
                  </a:cxn>
                  <a:cxn ang="0">
                    <a:pos x="T2" y="T3"/>
                  </a:cxn>
                  <a:cxn ang="0">
                    <a:pos x="T4" y="T5"/>
                  </a:cxn>
                  <a:cxn ang="0">
                    <a:pos x="T6" y="T7"/>
                  </a:cxn>
                  <a:cxn ang="0">
                    <a:pos x="T8" y="T9"/>
                  </a:cxn>
                </a:cxnLst>
                <a:rect l="0" t="0" r="r" b="b"/>
                <a:pathLst>
                  <a:path w="5080" h="232">
                    <a:moveTo>
                      <a:pt x="5080" y="232"/>
                    </a:moveTo>
                    <a:lnTo>
                      <a:pt x="0" y="232"/>
                    </a:lnTo>
                    <a:lnTo>
                      <a:pt x="315" y="0"/>
                    </a:lnTo>
                    <a:lnTo>
                      <a:pt x="4763" y="0"/>
                    </a:lnTo>
                    <a:lnTo>
                      <a:pt x="5080" y="232"/>
                    </a:lnTo>
                    <a:close/>
                  </a:path>
                </a:pathLst>
              </a:custGeom>
              <a:solidFill>
                <a:srgbClr val="DC3C00">
                  <a:lumMod val="50000"/>
                </a:srgbClr>
              </a:solidFill>
              <a:ln>
                <a:noFill/>
              </a:ln>
            </p:spPr>
            <p:txBody>
              <a:bodyPr/>
              <a:lstStyle/>
              <a:p>
                <a:pPr defTabSz="951066">
                  <a:defRPr/>
                </a:pPr>
                <a:endParaRPr lang="en-US" sz="1873" kern="0" dirty="0">
                  <a:solidFill>
                    <a:srgbClr val="505050"/>
                  </a:solidFill>
                </a:endParaRPr>
              </a:p>
            </p:txBody>
          </p:sp>
        </p:grpSp>
        <p:grpSp>
          <p:nvGrpSpPr>
            <p:cNvPr id="419" name="Group 151"/>
            <p:cNvGrpSpPr/>
            <p:nvPr/>
          </p:nvGrpSpPr>
          <p:grpSpPr>
            <a:xfrm>
              <a:off x="9345572" y="4070587"/>
              <a:ext cx="1119703" cy="698404"/>
              <a:chOff x="-3125614" y="2820855"/>
              <a:chExt cx="2995612" cy="1868487"/>
            </a:xfrm>
          </p:grpSpPr>
          <p:grpSp>
            <p:nvGrpSpPr>
              <p:cNvPr id="420" name="Group 3"/>
              <p:cNvGrpSpPr>
                <a:grpSpLocks/>
              </p:cNvGrpSpPr>
              <p:nvPr/>
            </p:nvGrpSpPr>
            <p:grpSpPr bwMode="auto">
              <a:xfrm>
                <a:off x="-3125614" y="2820855"/>
                <a:ext cx="2995612" cy="1868487"/>
                <a:chOff x="5437366" y="1237061"/>
                <a:chExt cx="4432300" cy="2764080"/>
              </a:xfrm>
            </p:grpSpPr>
            <p:sp>
              <p:nvSpPr>
                <p:cNvPr id="432" name="Rectangle 164"/>
                <p:cNvSpPr/>
                <p:nvPr/>
              </p:nvSpPr>
              <p:spPr bwMode="auto">
                <a:xfrm>
                  <a:off x="5437366" y="1237061"/>
                  <a:ext cx="4432300" cy="338171"/>
                </a:xfrm>
                <a:prstGeom prst="rect">
                  <a:avLst/>
                </a:prstGeom>
                <a:solidFill>
                  <a:srgbClr val="CDCDCD"/>
                </a:solidFill>
                <a:ln w="10795" cap="flat" cmpd="sng" algn="ctr">
                  <a:noFill/>
                  <a:prstDash val="solid"/>
                  <a:headEnd type="none" w="med" len="med"/>
                  <a:tailEnd type="none" w="med" len="med"/>
                </a:ln>
                <a:effectLst/>
              </p:spPr>
              <p:txBody>
                <a:bodyPr lIns="0" tIns="47558" rIns="0" bIns="47558" anchor="ctr"/>
                <a:lstStyle/>
                <a:p>
                  <a:pPr algn="ctr" defTabSz="950846">
                    <a:defRPr/>
                  </a:pPr>
                  <a:endParaRPr lang="en-US" sz="2040" kern="0" dirty="0">
                    <a:gradFill>
                      <a:gsLst>
                        <a:gs pos="0">
                          <a:srgbClr val="FFFFFF"/>
                        </a:gs>
                        <a:gs pos="100000">
                          <a:srgbClr val="FFFFFF"/>
                        </a:gs>
                      </a:gsLst>
                      <a:lin ang="5400000" scaled="0"/>
                    </a:gradFill>
                    <a:latin typeface="Segoe UI"/>
                  </a:endParaRPr>
                </a:p>
              </p:txBody>
            </p:sp>
            <p:sp>
              <p:nvSpPr>
                <p:cNvPr id="433" name="Oval 165"/>
                <p:cNvSpPr/>
                <p:nvPr/>
              </p:nvSpPr>
              <p:spPr bwMode="auto">
                <a:xfrm>
                  <a:off x="5552459" y="1302817"/>
                  <a:ext cx="321795" cy="321732"/>
                </a:xfrm>
                <a:prstGeom prst="ellipse">
                  <a:avLst/>
                </a:prstGeom>
                <a:solidFill>
                  <a:srgbClr val="FFFFFF">
                    <a:lumMod val="65000"/>
                  </a:srgbClr>
                </a:solidFill>
                <a:ln w="10795" cap="flat" cmpd="sng" algn="ctr">
                  <a:noFill/>
                  <a:prstDash val="solid"/>
                  <a:headEnd type="none" w="med" len="med"/>
                  <a:tailEnd type="none" w="med" len="med"/>
                </a:ln>
                <a:effectLst/>
              </p:spPr>
              <p:txBody>
                <a:bodyPr lIns="0" tIns="47558" rIns="0" bIns="47558" anchor="ctr"/>
                <a:lstStyle/>
                <a:p>
                  <a:pPr algn="ctr" defTabSz="950846">
                    <a:defRPr/>
                  </a:pPr>
                  <a:endParaRPr lang="en-US" sz="2040" kern="0" dirty="0">
                    <a:gradFill>
                      <a:gsLst>
                        <a:gs pos="0">
                          <a:srgbClr val="FFFFFF"/>
                        </a:gs>
                        <a:gs pos="100000">
                          <a:srgbClr val="FFFFFF"/>
                        </a:gs>
                      </a:gsLst>
                      <a:lin ang="5400000" scaled="0"/>
                    </a:gradFill>
                    <a:latin typeface="Segoe UI"/>
                  </a:endParaRPr>
                </a:p>
              </p:txBody>
            </p:sp>
            <p:sp>
              <p:nvSpPr>
                <p:cNvPr id="434" name="Rectangle 166"/>
                <p:cNvSpPr/>
                <p:nvPr/>
              </p:nvSpPr>
              <p:spPr bwMode="auto">
                <a:xfrm>
                  <a:off x="5437366" y="1575232"/>
                  <a:ext cx="4432300" cy="2425909"/>
                </a:xfrm>
                <a:prstGeom prst="rect">
                  <a:avLst/>
                </a:prstGeom>
                <a:solidFill>
                  <a:srgbClr val="FFFFFF"/>
                </a:solidFill>
                <a:ln w="10795" cap="flat" cmpd="sng" algn="ctr">
                  <a:noFill/>
                  <a:prstDash val="solid"/>
                  <a:headEnd type="none" w="med" len="med"/>
                  <a:tailEnd type="none" w="med" len="med"/>
                </a:ln>
                <a:effectLst/>
              </p:spPr>
              <p:txBody>
                <a:bodyPr lIns="0" tIns="47558" rIns="0" bIns="47558" anchor="ctr"/>
                <a:lstStyle/>
                <a:p>
                  <a:pPr algn="ctr" defTabSz="950846">
                    <a:defRPr/>
                  </a:pPr>
                  <a:endParaRPr lang="en-US" sz="2040" kern="0" dirty="0">
                    <a:gradFill>
                      <a:gsLst>
                        <a:gs pos="0">
                          <a:srgbClr val="FFFFFF"/>
                        </a:gs>
                        <a:gs pos="100000">
                          <a:srgbClr val="FFFFFF"/>
                        </a:gs>
                      </a:gsLst>
                      <a:lin ang="5400000" scaled="0"/>
                    </a:gradFill>
                    <a:latin typeface="Segoe UI"/>
                  </a:endParaRPr>
                </a:p>
              </p:txBody>
            </p:sp>
            <p:sp>
              <p:nvSpPr>
                <p:cNvPr id="435" name="Oval 167"/>
                <p:cNvSpPr/>
                <p:nvPr/>
              </p:nvSpPr>
              <p:spPr bwMode="auto">
                <a:xfrm>
                  <a:off x="5904789" y="1349785"/>
                  <a:ext cx="213747" cy="211357"/>
                </a:xfrm>
                <a:prstGeom prst="ellipse">
                  <a:avLst/>
                </a:prstGeom>
                <a:solidFill>
                  <a:srgbClr val="FFFFFF">
                    <a:lumMod val="65000"/>
                  </a:srgbClr>
                </a:solidFill>
                <a:ln w="10795" cap="flat" cmpd="sng" algn="ctr">
                  <a:noFill/>
                  <a:prstDash val="solid"/>
                  <a:headEnd type="none" w="med" len="med"/>
                  <a:tailEnd type="none" w="med" len="med"/>
                </a:ln>
                <a:effectLst/>
              </p:spPr>
              <p:txBody>
                <a:bodyPr lIns="0" tIns="47558" rIns="0" bIns="47558" anchor="ctr"/>
                <a:lstStyle/>
                <a:p>
                  <a:pPr algn="ctr" defTabSz="950846">
                    <a:defRPr/>
                  </a:pPr>
                  <a:endParaRPr lang="en-US" sz="2040" kern="0" dirty="0">
                    <a:gradFill>
                      <a:gsLst>
                        <a:gs pos="0">
                          <a:srgbClr val="FFFFFF"/>
                        </a:gs>
                        <a:gs pos="100000">
                          <a:srgbClr val="FFFFFF"/>
                        </a:gs>
                      </a:gsLst>
                      <a:lin ang="5400000" scaled="0"/>
                    </a:gradFill>
                    <a:latin typeface="Segoe UI"/>
                  </a:endParaRPr>
                </a:p>
              </p:txBody>
            </p:sp>
          </p:grpSp>
          <p:sp>
            <p:nvSpPr>
              <p:cNvPr id="421" name="Rectangle 153"/>
              <p:cNvSpPr/>
              <p:nvPr/>
            </p:nvSpPr>
            <p:spPr bwMode="auto">
              <a:xfrm>
                <a:off x="-2970054" y="3249779"/>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22" name="Rectangle 154"/>
              <p:cNvSpPr/>
              <p:nvPr/>
            </p:nvSpPr>
            <p:spPr bwMode="auto">
              <a:xfrm>
                <a:off x="-2970054" y="3501338"/>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23" name="Rectangle 155"/>
              <p:cNvSpPr/>
              <p:nvPr/>
            </p:nvSpPr>
            <p:spPr bwMode="auto">
              <a:xfrm>
                <a:off x="-2970054" y="3752897"/>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24" name="Rectangle 156"/>
              <p:cNvSpPr/>
              <p:nvPr/>
            </p:nvSpPr>
            <p:spPr bwMode="auto">
              <a:xfrm>
                <a:off x="-2618563" y="3118201"/>
                <a:ext cx="390913" cy="1469740"/>
              </a:xfrm>
              <a:prstGeom prst="rect">
                <a:avLst/>
              </a:prstGeom>
              <a:solidFill>
                <a:srgbClr val="E0E0E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25" name="Rectangle 157"/>
              <p:cNvSpPr/>
              <p:nvPr/>
            </p:nvSpPr>
            <p:spPr bwMode="auto">
              <a:xfrm>
                <a:off x="-2041364" y="3187961"/>
                <a:ext cx="1011346"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26" name="Rectangle 158"/>
              <p:cNvSpPr/>
              <p:nvPr/>
            </p:nvSpPr>
            <p:spPr bwMode="auto">
              <a:xfrm>
                <a:off x="-2041364" y="3440336"/>
                <a:ext cx="1491354"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27" name="Rectangle 159"/>
              <p:cNvSpPr/>
              <p:nvPr/>
            </p:nvSpPr>
            <p:spPr bwMode="auto">
              <a:xfrm>
                <a:off x="-2041362" y="3945087"/>
                <a:ext cx="692614"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28" name="Rectangle 160"/>
              <p:cNvSpPr/>
              <p:nvPr/>
            </p:nvSpPr>
            <p:spPr bwMode="auto">
              <a:xfrm>
                <a:off x="-2041364" y="3692712"/>
                <a:ext cx="1021344"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29" name="Rectangle 161"/>
              <p:cNvSpPr/>
              <p:nvPr/>
            </p:nvSpPr>
            <p:spPr bwMode="auto">
              <a:xfrm>
                <a:off x="-2041364" y="4197463"/>
                <a:ext cx="1691356"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30" name="Rectangle 162"/>
              <p:cNvSpPr/>
              <p:nvPr/>
            </p:nvSpPr>
            <p:spPr bwMode="auto">
              <a:xfrm>
                <a:off x="-2041364" y="4449838"/>
                <a:ext cx="1501352"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431" name="Rectangle 163"/>
              <p:cNvSpPr/>
              <p:nvPr/>
            </p:nvSpPr>
            <p:spPr bwMode="auto">
              <a:xfrm>
                <a:off x="-2970054" y="4004457"/>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grpSp>
      <p:grpSp>
        <p:nvGrpSpPr>
          <p:cNvPr id="443" name="Group 106"/>
          <p:cNvGrpSpPr/>
          <p:nvPr/>
        </p:nvGrpSpPr>
        <p:grpSpPr>
          <a:xfrm>
            <a:off x="4943400" y="4694525"/>
            <a:ext cx="2471597" cy="1622327"/>
            <a:chOff x="1372275" y="3241611"/>
            <a:chExt cx="2013324" cy="1321521"/>
          </a:xfrm>
        </p:grpSpPr>
        <p:pic>
          <p:nvPicPr>
            <p:cNvPr id="444" name="Picture 107"/>
            <p:cNvPicPr>
              <a:picLocks noChangeAspect="1"/>
            </p:cNvPicPr>
            <p:nvPr/>
          </p:nvPicPr>
          <p:blipFill>
            <a:blip r:embed="rId17" cstate="print"/>
            <a:stretch>
              <a:fillRect/>
            </a:stretch>
          </p:blipFill>
          <p:spPr>
            <a:xfrm>
              <a:off x="1372275" y="3241611"/>
              <a:ext cx="2013324" cy="1321521"/>
            </a:xfrm>
            <a:prstGeom prst="rect">
              <a:avLst/>
            </a:prstGeom>
          </p:spPr>
        </p:pic>
        <p:pic>
          <p:nvPicPr>
            <p:cNvPr id="445" name="Picture 10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69225" y="3907951"/>
              <a:ext cx="1675229" cy="373412"/>
            </a:xfrm>
            <a:prstGeom prst="rect">
              <a:avLst/>
            </a:prstGeom>
          </p:spPr>
        </p:pic>
      </p:grpSp>
    </p:spTree>
    <p:extLst>
      <p:ext uri="{BB962C8B-B14F-4D97-AF65-F5344CB8AC3E}">
        <p14:creationId xmlns:p14="http://schemas.microsoft.com/office/powerpoint/2010/main" val="119040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wipe(down)">
                                      <p:cBhvr>
                                        <p:cTn id="7" dur="500"/>
                                        <p:tgtEl>
                                          <p:spTgt spid="3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wipe(down)">
                                      <p:cBhvr>
                                        <p:cTn id="12" dur="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1"/>
                                        </p:tgtEl>
                                        <p:attrNameLst>
                                          <p:attrName>style.visibility</p:attrName>
                                        </p:attrNameLst>
                                      </p:cBhvr>
                                      <p:to>
                                        <p:strVal val="visible"/>
                                      </p:to>
                                    </p:set>
                                    <p:animEffect transition="in" filter="wipe(down)">
                                      <p:cBhvr>
                                        <p:cTn id="17"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12283" y="324994"/>
            <a:ext cx="9011908" cy="6344535"/>
          </a:xfrm>
          <a:prstGeom prst="rect">
            <a:avLst/>
          </a:prstGeom>
          <a:solidFill>
            <a:schemeClr val="bg1"/>
          </a:solidFill>
          <a:ln>
            <a:solidFill>
              <a:schemeClr val="accent2"/>
            </a:solidFill>
          </a:ln>
        </p:spPr>
      </p:pic>
    </p:spTree>
    <p:extLst>
      <p:ext uri="{BB962C8B-B14F-4D97-AF65-F5344CB8AC3E}">
        <p14:creationId xmlns:p14="http://schemas.microsoft.com/office/powerpoint/2010/main" val="38219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3334" y="772732"/>
            <a:ext cx="11869806" cy="5449060"/>
          </a:xfrm>
          <a:prstGeom prst="rect">
            <a:avLst/>
          </a:prstGeom>
        </p:spPr>
      </p:pic>
    </p:spTree>
    <p:extLst>
      <p:ext uri="{BB962C8B-B14F-4D97-AF65-F5344CB8AC3E}">
        <p14:creationId xmlns:p14="http://schemas.microsoft.com/office/powerpoint/2010/main" val="13760627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3181" y="611398"/>
            <a:ext cx="11313278" cy="1147102"/>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endParaRPr kumimoji="0" lang="en-US" sz="9000" b="0" i="0" u="none" strike="noStrike" kern="1200" cap="none" spc="-100" normalizeH="0" baseline="0" noProof="0" dirty="0">
              <a:ln w="3175">
                <a:noFill/>
              </a:ln>
              <a:gradFill>
                <a:gsLst>
                  <a:gs pos="96667">
                    <a:srgbClr val="FFFFFF"/>
                  </a:gs>
                  <a:gs pos="90000">
                    <a:srgbClr val="FFFFFF"/>
                  </a:gs>
                </a:gsLst>
                <a:lin ang="5400000" scaled="0"/>
              </a:gradFill>
              <a:effectLst/>
              <a:uLnTx/>
              <a:uFillTx/>
              <a:latin typeface="Segoe UI Light"/>
              <a:ea typeface="+mn-ea"/>
              <a:cs typeface="Segoe UI" pitchFamily="34" charset="0"/>
            </a:endParaRPr>
          </a:p>
        </p:txBody>
      </p:sp>
      <p:sp>
        <p:nvSpPr>
          <p:cNvPr id="2" name="Title 1"/>
          <p:cNvSpPr>
            <a:spLocks noGrp="1"/>
          </p:cNvSpPr>
          <p:nvPr>
            <p:ph type="title"/>
          </p:nvPr>
        </p:nvSpPr>
        <p:spPr>
          <a:xfrm>
            <a:off x="274638" y="2125662"/>
            <a:ext cx="11887200" cy="1181862"/>
          </a:xfrm>
        </p:spPr>
        <p:txBody>
          <a:bodyPr/>
          <a:lstStyle/>
          <a:p>
            <a:r>
              <a:rPr lang="en-US" dirty="0"/>
              <a:t>SSO in Hybrid Setup</a:t>
            </a:r>
          </a:p>
        </p:txBody>
      </p:sp>
    </p:spTree>
    <p:extLst>
      <p:ext uri="{BB962C8B-B14F-4D97-AF65-F5344CB8AC3E}">
        <p14:creationId xmlns:p14="http://schemas.microsoft.com/office/powerpoint/2010/main" val="19847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660201" y="418779"/>
            <a:ext cx="1895406" cy="1274338"/>
            <a:chOff x="7508894" y="4145334"/>
            <a:chExt cx="2628527" cy="1767237"/>
          </a:xfrm>
        </p:grpSpPr>
        <p:pic>
          <p:nvPicPr>
            <p:cNvPr id="38" name="Picture 37"/>
            <p:cNvPicPr>
              <a:picLocks noChangeAspect="1"/>
            </p:cNvPicPr>
            <p:nvPr/>
          </p:nvPicPr>
          <p:blipFill>
            <a:blip r:embed="rId3"/>
            <a:stretch>
              <a:fillRect/>
            </a:stretch>
          </p:blipFill>
          <p:spPr>
            <a:xfrm>
              <a:off x="7508894" y="4145334"/>
              <a:ext cx="2628527" cy="1767237"/>
            </a:xfrm>
            <a:prstGeom prst="rect">
              <a:avLst/>
            </a:prstGeom>
          </p:spPr>
        </p:pic>
        <p:sp>
          <p:nvSpPr>
            <p:cNvPr id="39" name="TextBox 38"/>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grpSp>
        <p:nvGrpSpPr>
          <p:cNvPr id="15" name="Group 14"/>
          <p:cNvGrpSpPr/>
          <p:nvPr/>
        </p:nvGrpSpPr>
        <p:grpSpPr>
          <a:xfrm>
            <a:off x="7137101" y="4924870"/>
            <a:ext cx="4464495" cy="1488688"/>
            <a:chOff x="452147" y="2891637"/>
            <a:chExt cx="1370087" cy="456857"/>
          </a:xfrm>
        </p:grpSpPr>
        <p:sp>
          <p:nvSpPr>
            <p:cNvPr id="20" name="Rectangle 19"/>
            <p:cNvSpPr/>
            <p:nvPr/>
          </p:nvSpPr>
          <p:spPr>
            <a:xfrm>
              <a:off x="1195214" y="3078743"/>
              <a:ext cx="627020" cy="16666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Windows Server</a:t>
              </a:r>
            </a:p>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Active Directory</a:t>
              </a:r>
            </a:p>
          </p:txBody>
        </p:sp>
        <p:pic>
          <p:nvPicPr>
            <p:cNvPr id="17" name="Picture 16"/>
            <p:cNvPicPr>
              <a:picLocks noChangeAspect="1"/>
            </p:cNvPicPr>
            <p:nvPr/>
          </p:nvPicPr>
          <p:blipFill>
            <a:blip r:embed="rId4"/>
            <a:stretch>
              <a:fillRect/>
            </a:stretch>
          </p:blipFill>
          <p:spPr>
            <a:xfrm>
              <a:off x="452147" y="2891637"/>
              <a:ext cx="690146" cy="456857"/>
            </a:xfrm>
            <a:prstGeom prst="rect">
              <a:avLst/>
            </a:prstGeom>
          </p:spPr>
        </p:pic>
      </p:grpSp>
      <p:grpSp>
        <p:nvGrpSpPr>
          <p:cNvPr id="21" name="Group 20"/>
          <p:cNvGrpSpPr/>
          <p:nvPr/>
        </p:nvGrpSpPr>
        <p:grpSpPr>
          <a:xfrm>
            <a:off x="2084791" y="4119121"/>
            <a:ext cx="819115" cy="837038"/>
            <a:chOff x="2499131" y="3956368"/>
            <a:chExt cx="819115" cy="837038"/>
          </a:xfrm>
        </p:grpSpPr>
        <p:pic>
          <p:nvPicPr>
            <p:cNvPr id="22" name="Picture 21"/>
            <p:cNvPicPr>
              <a:picLocks noChangeAspect="1"/>
            </p:cNvPicPr>
            <p:nvPr/>
          </p:nvPicPr>
          <p:blipFill>
            <a:blip r:embed="rId5"/>
            <a:stretch>
              <a:fillRect/>
            </a:stretch>
          </p:blipFill>
          <p:spPr>
            <a:xfrm>
              <a:off x="2657471" y="3956368"/>
              <a:ext cx="660775" cy="411299"/>
            </a:xfrm>
            <a:prstGeom prst="rect">
              <a:avLst/>
            </a:prstGeom>
          </p:spPr>
        </p:pic>
        <p:pic>
          <p:nvPicPr>
            <p:cNvPr id="23" name="Picture 22"/>
            <p:cNvPicPr>
              <a:picLocks noChangeAspect="1"/>
            </p:cNvPicPr>
            <p:nvPr/>
          </p:nvPicPr>
          <p:blipFill>
            <a:blip r:embed="rId6"/>
            <a:stretch>
              <a:fillRect/>
            </a:stretch>
          </p:blipFill>
          <p:spPr>
            <a:xfrm>
              <a:off x="2674446" y="4361880"/>
              <a:ext cx="640548" cy="431526"/>
            </a:xfrm>
            <a:prstGeom prst="rect">
              <a:avLst/>
            </a:prstGeom>
          </p:spPr>
        </p:pic>
        <p:pic>
          <p:nvPicPr>
            <p:cNvPr id="24" name="Picture 23"/>
            <p:cNvPicPr>
              <a:picLocks noChangeAspect="1"/>
            </p:cNvPicPr>
            <p:nvPr/>
          </p:nvPicPr>
          <p:blipFill>
            <a:blip r:embed="rId7"/>
            <a:stretch>
              <a:fillRect/>
            </a:stretch>
          </p:blipFill>
          <p:spPr>
            <a:xfrm rot="16200000">
              <a:off x="2283368" y="4273236"/>
              <a:ext cx="471982" cy="40456"/>
            </a:xfrm>
            <a:prstGeom prst="rect">
              <a:avLst/>
            </a:prstGeom>
          </p:spPr>
        </p:pic>
      </p:grpSp>
      <p:pic>
        <p:nvPicPr>
          <p:cNvPr id="25" name="Picture 24"/>
          <p:cNvPicPr>
            <a:picLocks noChangeAspect="1"/>
          </p:cNvPicPr>
          <p:nvPr/>
        </p:nvPicPr>
        <p:blipFill>
          <a:blip r:embed="rId8"/>
          <a:stretch>
            <a:fillRect/>
          </a:stretch>
        </p:blipFill>
        <p:spPr>
          <a:xfrm>
            <a:off x="1164419" y="3644886"/>
            <a:ext cx="920372" cy="2505456"/>
          </a:xfrm>
          <a:prstGeom prst="rect">
            <a:avLst/>
          </a:prstGeom>
        </p:spPr>
      </p:pic>
      <p:grpSp>
        <p:nvGrpSpPr>
          <p:cNvPr id="28" name="Group 27"/>
          <p:cNvGrpSpPr/>
          <p:nvPr/>
        </p:nvGrpSpPr>
        <p:grpSpPr>
          <a:xfrm>
            <a:off x="2084791" y="328910"/>
            <a:ext cx="5225924" cy="1638258"/>
            <a:chOff x="5079169" y="4224074"/>
            <a:chExt cx="5330714" cy="1671108"/>
          </a:xfrm>
        </p:grpSpPr>
        <p:grpSp>
          <p:nvGrpSpPr>
            <p:cNvPr id="29" name="Group 28"/>
            <p:cNvGrpSpPr/>
            <p:nvPr/>
          </p:nvGrpSpPr>
          <p:grpSpPr>
            <a:xfrm>
              <a:off x="5079169" y="4224074"/>
              <a:ext cx="2338242" cy="1671108"/>
              <a:chOff x="5084066" y="4224074"/>
              <a:chExt cx="2338242" cy="1671108"/>
            </a:xfrm>
          </p:grpSpPr>
          <p:grpSp>
            <p:nvGrpSpPr>
              <p:cNvPr id="31" name="Group 30"/>
              <p:cNvGrpSpPr/>
              <p:nvPr/>
            </p:nvGrpSpPr>
            <p:grpSpPr>
              <a:xfrm>
                <a:off x="5084066" y="4224074"/>
                <a:ext cx="2338242" cy="1671108"/>
                <a:chOff x="2658482" y="4224074"/>
                <a:chExt cx="2338242" cy="1671108"/>
              </a:xfrm>
            </p:grpSpPr>
            <p:grpSp>
              <p:nvGrpSpPr>
                <p:cNvPr id="33" name="Group 32"/>
                <p:cNvGrpSpPr/>
                <p:nvPr/>
              </p:nvGrpSpPr>
              <p:grpSpPr>
                <a:xfrm>
                  <a:off x="2658482" y="4224074"/>
                  <a:ext cx="2338242" cy="1671108"/>
                  <a:chOff x="2658482" y="4224074"/>
                  <a:chExt cx="2338242" cy="1671108"/>
                </a:xfrm>
              </p:grpSpPr>
              <p:pic>
                <p:nvPicPr>
                  <p:cNvPr id="35" name="Picture 34"/>
                  <p:cNvPicPr>
                    <a:picLocks noChangeAspect="1"/>
                  </p:cNvPicPr>
                  <p:nvPr/>
                </p:nvPicPr>
                <p:blipFill>
                  <a:blip r:embed="rId9"/>
                  <a:stretch>
                    <a:fillRect/>
                  </a:stretch>
                </p:blipFill>
                <p:spPr>
                  <a:xfrm>
                    <a:off x="2658482" y="4315745"/>
                    <a:ext cx="2338242" cy="1579437"/>
                  </a:xfrm>
                  <a:prstGeom prst="rect">
                    <a:avLst/>
                  </a:prstGeom>
                </p:spPr>
              </p:pic>
              <p:sp>
                <p:nvSpPr>
                  <p:cNvPr id="36" name="Oval 35"/>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34" name="Freeform 33"/>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32" name="Picture 31"/>
              <p:cNvPicPr>
                <a:picLocks noChangeAspect="1"/>
              </p:cNvPicPr>
              <p:nvPr/>
            </p:nvPicPr>
            <p:blipFill>
              <a:blip r:embed="rId10"/>
              <a:stretch>
                <a:fillRect/>
              </a:stretch>
            </p:blipFill>
            <p:spPr>
              <a:xfrm>
                <a:off x="5836281" y="4743137"/>
                <a:ext cx="869145" cy="869145"/>
              </a:xfrm>
              <a:prstGeom prst="rect">
                <a:avLst/>
              </a:prstGeom>
            </p:spPr>
          </p:pic>
        </p:grpSp>
        <p:sp>
          <p:nvSpPr>
            <p:cNvPr id="30" name="TextBox 29"/>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pic>
        <p:nvPicPr>
          <p:cNvPr id="40" name="Picture 39"/>
          <p:cNvPicPr>
            <a:picLocks noChangeAspect="1"/>
          </p:cNvPicPr>
          <p:nvPr/>
        </p:nvPicPr>
        <p:blipFill>
          <a:blip r:embed="rId11"/>
          <a:stretch>
            <a:fillRect/>
          </a:stretch>
        </p:blipFill>
        <p:spPr>
          <a:xfrm>
            <a:off x="10722773" y="3344841"/>
            <a:ext cx="880117" cy="1548560"/>
          </a:xfrm>
          <a:prstGeom prst="rect">
            <a:avLst/>
          </a:prstGeom>
        </p:spPr>
      </p:pic>
      <p:grpSp>
        <p:nvGrpSpPr>
          <p:cNvPr id="51" name="Group 50"/>
          <p:cNvGrpSpPr/>
          <p:nvPr/>
        </p:nvGrpSpPr>
        <p:grpSpPr>
          <a:xfrm>
            <a:off x="6975387" y="562008"/>
            <a:ext cx="1494437" cy="1004755"/>
            <a:chOff x="10628955" y="3238085"/>
            <a:chExt cx="1458490" cy="980587"/>
          </a:xfrm>
        </p:grpSpPr>
        <p:pic>
          <p:nvPicPr>
            <p:cNvPr id="52" name="Picture 51"/>
            <p:cNvPicPr>
              <a:picLocks noChangeAspect="1"/>
            </p:cNvPicPr>
            <p:nvPr/>
          </p:nvPicPr>
          <p:blipFill>
            <a:blip r:embed="rId3"/>
            <a:stretch>
              <a:fillRect/>
            </a:stretch>
          </p:blipFill>
          <p:spPr>
            <a:xfrm>
              <a:off x="10628955" y="3238085"/>
              <a:ext cx="1458490" cy="980587"/>
            </a:xfrm>
            <a:prstGeom prst="rect">
              <a:avLst/>
            </a:prstGeom>
          </p:spPr>
        </p:pic>
        <p:sp>
          <p:nvSpPr>
            <p:cNvPr id="53" name="TextBox 52"/>
            <p:cNvSpPr txBox="1"/>
            <p:nvPr/>
          </p:nvSpPr>
          <p:spPr>
            <a:xfrm>
              <a:off x="10691609" y="3647935"/>
              <a:ext cx="1333920"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OneDrive</a:t>
              </a:r>
            </a:p>
          </p:txBody>
        </p:sp>
      </p:grpSp>
      <p:grpSp>
        <p:nvGrpSpPr>
          <p:cNvPr id="54" name="Group 53"/>
          <p:cNvGrpSpPr/>
          <p:nvPr/>
        </p:nvGrpSpPr>
        <p:grpSpPr>
          <a:xfrm>
            <a:off x="8249332" y="486178"/>
            <a:ext cx="1783830" cy="1203651"/>
            <a:chOff x="10266385" y="3762279"/>
            <a:chExt cx="1740922" cy="1174699"/>
          </a:xfrm>
        </p:grpSpPr>
        <p:pic>
          <p:nvPicPr>
            <p:cNvPr id="55" name="Picture 54"/>
            <p:cNvPicPr>
              <a:picLocks noChangeAspect="1"/>
            </p:cNvPicPr>
            <p:nvPr/>
          </p:nvPicPr>
          <p:blipFill>
            <a:blip r:embed="rId12"/>
            <a:stretch>
              <a:fillRect/>
            </a:stretch>
          </p:blipFill>
          <p:spPr>
            <a:xfrm>
              <a:off x="10266385" y="3762279"/>
              <a:ext cx="1740922" cy="1174699"/>
            </a:xfrm>
            <a:prstGeom prst="rect">
              <a:avLst/>
            </a:prstGeom>
          </p:spPr>
        </p:pic>
        <p:sp>
          <p:nvSpPr>
            <p:cNvPr id="56" name="TextBox 55"/>
            <p:cNvSpPr txBox="1"/>
            <p:nvPr/>
          </p:nvSpPr>
          <p:spPr>
            <a:xfrm>
              <a:off x="10405117" y="4325388"/>
              <a:ext cx="1489586"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Office 365</a:t>
              </a:r>
            </a:p>
          </p:txBody>
        </p:sp>
      </p:grpSp>
      <p:grpSp>
        <p:nvGrpSpPr>
          <p:cNvPr id="57" name="Group 56"/>
          <p:cNvGrpSpPr/>
          <p:nvPr/>
        </p:nvGrpSpPr>
        <p:grpSpPr>
          <a:xfrm>
            <a:off x="7556295" y="1368568"/>
            <a:ext cx="1488435" cy="1000719"/>
            <a:chOff x="9301960" y="4339948"/>
            <a:chExt cx="1452632" cy="976648"/>
          </a:xfrm>
        </p:grpSpPr>
        <p:pic>
          <p:nvPicPr>
            <p:cNvPr id="58" name="Picture 57"/>
            <p:cNvPicPr>
              <a:picLocks noChangeAspect="1"/>
            </p:cNvPicPr>
            <p:nvPr/>
          </p:nvPicPr>
          <p:blipFill>
            <a:blip r:embed="rId3"/>
            <a:stretch>
              <a:fillRect/>
            </a:stretch>
          </p:blipFill>
          <p:spPr>
            <a:xfrm>
              <a:off x="9301960" y="4339948"/>
              <a:ext cx="1452632" cy="976648"/>
            </a:xfrm>
            <a:prstGeom prst="rect">
              <a:avLst/>
            </a:prstGeom>
          </p:spPr>
        </p:pic>
        <p:sp>
          <p:nvSpPr>
            <p:cNvPr id="59" name="TextBox 58"/>
            <p:cNvSpPr txBox="1"/>
            <p:nvPr/>
          </p:nvSpPr>
          <p:spPr>
            <a:xfrm>
              <a:off x="9610026" y="4769105"/>
              <a:ext cx="919773" cy="238547"/>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Dynamics</a:t>
              </a:r>
            </a:p>
          </p:txBody>
        </p:sp>
      </p:grpSp>
      <p:grpSp>
        <p:nvGrpSpPr>
          <p:cNvPr id="60" name="Group 59"/>
          <p:cNvGrpSpPr/>
          <p:nvPr/>
        </p:nvGrpSpPr>
        <p:grpSpPr>
          <a:xfrm>
            <a:off x="8331955" y="4804756"/>
            <a:ext cx="639402" cy="398484"/>
            <a:chOff x="5556947" y="2637516"/>
            <a:chExt cx="869608" cy="541950"/>
          </a:xfrm>
        </p:grpSpPr>
        <p:grpSp>
          <p:nvGrpSpPr>
            <p:cNvPr id="61" name="Group 115"/>
            <p:cNvGrpSpPr>
              <a:grpSpLocks/>
            </p:cNvGrpSpPr>
            <p:nvPr/>
          </p:nvGrpSpPr>
          <p:grpSpPr bwMode="auto">
            <a:xfrm>
              <a:off x="5556947" y="2637516"/>
              <a:ext cx="869608" cy="541950"/>
              <a:chOff x="5437366" y="1237061"/>
              <a:chExt cx="4432300" cy="2764080"/>
            </a:xfrm>
          </p:grpSpPr>
          <p:sp>
            <p:nvSpPr>
              <p:cNvPr id="63" name="Rectangle 62"/>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4" name="Oval 63"/>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5" name="Rectangle 64"/>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6" name="Oval 65"/>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62"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defTabSz="913244" fontAlgn="base">
                <a:spcBef>
                  <a:spcPct val="0"/>
                </a:spcBef>
                <a:spcAft>
                  <a:spcPct val="0"/>
                </a:spcAft>
                <a:defRPr/>
              </a:pPr>
              <a:endParaRPr lang="en-US" sz="1961">
                <a:noFill/>
                <a:ea typeface="ＭＳ Ｐゴシック" charset="0"/>
              </a:endParaRPr>
            </a:p>
          </p:txBody>
        </p:sp>
      </p:grpSp>
      <p:grpSp>
        <p:nvGrpSpPr>
          <p:cNvPr id="67" name="Group 66"/>
          <p:cNvGrpSpPr/>
          <p:nvPr/>
        </p:nvGrpSpPr>
        <p:grpSpPr>
          <a:xfrm>
            <a:off x="8675143" y="3673472"/>
            <a:ext cx="639402" cy="398484"/>
            <a:chOff x="5556947" y="2637516"/>
            <a:chExt cx="869608" cy="541950"/>
          </a:xfrm>
        </p:grpSpPr>
        <p:grpSp>
          <p:nvGrpSpPr>
            <p:cNvPr id="68" name="Group 115"/>
            <p:cNvGrpSpPr>
              <a:grpSpLocks/>
            </p:cNvGrpSpPr>
            <p:nvPr/>
          </p:nvGrpSpPr>
          <p:grpSpPr bwMode="auto">
            <a:xfrm>
              <a:off x="5556947" y="2637516"/>
              <a:ext cx="869608" cy="541950"/>
              <a:chOff x="5437366" y="1237061"/>
              <a:chExt cx="4432300" cy="2764080"/>
            </a:xfrm>
          </p:grpSpPr>
          <p:sp>
            <p:nvSpPr>
              <p:cNvPr id="70" name="Rectangle 69"/>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1" name="Oval 70"/>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2" name="Rectangle 71"/>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3" name="Oval 72"/>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69"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74" name="Group 73"/>
          <p:cNvGrpSpPr/>
          <p:nvPr/>
        </p:nvGrpSpPr>
        <p:grpSpPr>
          <a:xfrm>
            <a:off x="9959811" y="4397370"/>
            <a:ext cx="639402" cy="398484"/>
            <a:chOff x="5556947" y="2637516"/>
            <a:chExt cx="869608" cy="541950"/>
          </a:xfrm>
        </p:grpSpPr>
        <p:grpSp>
          <p:nvGrpSpPr>
            <p:cNvPr id="75" name="Group 115"/>
            <p:cNvGrpSpPr>
              <a:grpSpLocks/>
            </p:cNvGrpSpPr>
            <p:nvPr/>
          </p:nvGrpSpPr>
          <p:grpSpPr bwMode="auto">
            <a:xfrm>
              <a:off x="5556947" y="2637516"/>
              <a:ext cx="869608" cy="541950"/>
              <a:chOff x="5437366" y="1237061"/>
              <a:chExt cx="4432300" cy="2764080"/>
            </a:xfrm>
          </p:grpSpPr>
          <p:sp>
            <p:nvSpPr>
              <p:cNvPr id="77" name="Rectangle 76"/>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8" name="Oval 77"/>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9" name="Rectangle 78"/>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76"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81" name="Group 80"/>
          <p:cNvGrpSpPr/>
          <p:nvPr/>
        </p:nvGrpSpPr>
        <p:grpSpPr>
          <a:xfrm>
            <a:off x="8480772" y="3744382"/>
            <a:ext cx="1712126" cy="1494579"/>
            <a:chOff x="9673563" y="1959773"/>
            <a:chExt cx="1746705" cy="1524765"/>
          </a:xfrm>
        </p:grpSpPr>
        <p:grpSp>
          <p:nvGrpSpPr>
            <p:cNvPr id="82" name="Group 81"/>
            <p:cNvGrpSpPr/>
            <p:nvPr/>
          </p:nvGrpSpPr>
          <p:grpSpPr>
            <a:xfrm>
              <a:off x="10137646" y="2215552"/>
              <a:ext cx="420672" cy="419860"/>
              <a:chOff x="12908129" y="6174892"/>
              <a:chExt cx="456988" cy="456106"/>
            </a:xfrm>
          </p:grpSpPr>
          <p:sp>
            <p:nvSpPr>
              <p:cNvPr id="110" name="Oval 12"/>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1" name="Freeform 13"/>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2" name="Freeform 14"/>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3" name="Freeform 15"/>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3" name="Group 82"/>
            <p:cNvGrpSpPr/>
            <p:nvPr/>
          </p:nvGrpSpPr>
          <p:grpSpPr>
            <a:xfrm>
              <a:off x="10821785" y="2860779"/>
              <a:ext cx="511793" cy="510805"/>
              <a:chOff x="12997613" y="6264976"/>
              <a:chExt cx="456988" cy="456106"/>
            </a:xfrm>
          </p:grpSpPr>
          <p:sp>
            <p:nvSpPr>
              <p:cNvPr id="106" name="Oval 12"/>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7" name="Freeform 13"/>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8" name="Freeform 14"/>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9" name="Freeform 15"/>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4" name="Group 83"/>
            <p:cNvGrpSpPr/>
            <p:nvPr/>
          </p:nvGrpSpPr>
          <p:grpSpPr>
            <a:xfrm>
              <a:off x="10454633" y="2215550"/>
              <a:ext cx="660034" cy="660031"/>
              <a:chOff x="13614635" y="6174652"/>
              <a:chExt cx="456987" cy="456987"/>
            </a:xfrm>
          </p:grpSpPr>
          <p:sp>
            <p:nvSpPr>
              <p:cNvPr id="101"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2"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3"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4"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5"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5" name="Group 7"/>
            <p:cNvGrpSpPr>
              <a:grpSpLocks/>
            </p:cNvGrpSpPr>
            <p:nvPr/>
          </p:nvGrpSpPr>
          <p:grpSpPr bwMode="auto">
            <a:xfrm>
              <a:off x="10909468" y="1959773"/>
              <a:ext cx="510800" cy="510658"/>
              <a:chOff x="5873289" y="2477014"/>
              <a:chExt cx="1305953" cy="1315159"/>
            </a:xfrm>
          </p:grpSpPr>
          <p:sp>
            <p:nvSpPr>
              <p:cNvPr id="97"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8"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9"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0"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6" name="Group 7"/>
            <p:cNvGrpSpPr>
              <a:grpSpLocks/>
            </p:cNvGrpSpPr>
            <p:nvPr/>
          </p:nvGrpSpPr>
          <p:grpSpPr bwMode="auto">
            <a:xfrm>
              <a:off x="10119414" y="2912481"/>
              <a:ext cx="572217" cy="572057"/>
              <a:chOff x="5873289" y="2477014"/>
              <a:chExt cx="1305953" cy="1315159"/>
            </a:xfrm>
          </p:grpSpPr>
          <p:sp>
            <p:nvSpPr>
              <p:cNvPr id="93"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4"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5"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6"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7" name="Group 86"/>
            <p:cNvGrpSpPr/>
            <p:nvPr/>
          </p:nvGrpSpPr>
          <p:grpSpPr>
            <a:xfrm>
              <a:off x="9673563" y="2526268"/>
              <a:ext cx="441321" cy="441319"/>
              <a:chOff x="13614635" y="6174652"/>
              <a:chExt cx="456987" cy="456987"/>
            </a:xfrm>
          </p:grpSpPr>
          <p:sp>
            <p:nvSpPr>
              <p:cNvPr id="88"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9"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0"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1"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2"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pic>
        <p:nvPicPr>
          <p:cNvPr id="114" name="Picture 113"/>
          <p:cNvPicPr>
            <a:picLocks noChangeAspect="1"/>
          </p:cNvPicPr>
          <p:nvPr/>
        </p:nvPicPr>
        <p:blipFill rotWithShape="1">
          <a:blip r:embed="rId13"/>
          <a:srcRect b="27520"/>
          <a:stretch/>
        </p:blipFill>
        <p:spPr>
          <a:xfrm>
            <a:off x="7647239" y="4893401"/>
            <a:ext cx="531738" cy="867157"/>
          </a:xfrm>
          <a:prstGeom prst="rect">
            <a:avLst/>
          </a:prstGeom>
        </p:spPr>
      </p:pic>
      <p:pic>
        <p:nvPicPr>
          <p:cNvPr id="115" name="Picture 114"/>
          <p:cNvPicPr>
            <a:picLocks noChangeAspect="1"/>
          </p:cNvPicPr>
          <p:nvPr/>
        </p:nvPicPr>
        <p:blipFill rotWithShape="1">
          <a:blip r:embed="rId13"/>
          <a:srcRect b="27520"/>
          <a:stretch/>
        </p:blipFill>
        <p:spPr>
          <a:xfrm>
            <a:off x="3695862" y="1189063"/>
            <a:ext cx="531738" cy="867157"/>
          </a:xfrm>
          <a:prstGeom prst="rect">
            <a:avLst/>
          </a:prstGeom>
        </p:spPr>
      </p:pic>
      <p:sp>
        <p:nvSpPr>
          <p:cNvPr id="117" name="TextBox 116"/>
          <p:cNvSpPr txBox="1"/>
          <p:nvPr/>
        </p:nvSpPr>
        <p:spPr>
          <a:xfrm>
            <a:off x="5292945" y="2707484"/>
            <a:ext cx="1656184" cy="1037207"/>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solidFill>
              </a:rPr>
              <a:t>Azure AD </a:t>
            </a:r>
          </a:p>
          <a:p>
            <a:pPr algn="r">
              <a:lnSpc>
                <a:spcPct val="90000"/>
              </a:lnSpc>
              <a:spcAft>
                <a:spcPts val="600"/>
              </a:spcAft>
            </a:pPr>
            <a:r>
              <a:rPr lang="en-NZ" sz="2400" dirty="0">
                <a:solidFill>
                  <a:schemeClr val="tx2"/>
                </a:solidFill>
              </a:rPr>
              <a:t>Connect</a:t>
            </a:r>
          </a:p>
        </p:txBody>
      </p:sp>
      <p:pic>
        <p:nvPicPr>
          <p:cNvPr id="118" name="Picture 117"/>
          <p:cNvPicPr>
            <a:picLocks noChangeAspect="1"/>
          </p:cNvPicPr>
          <p:nvPr/>
        </p:nvPicPr>
        <p:blipFill>
          <a:blip r:embed="rId14"/>
          <a:stretch>
            <a:fillRect/>
          </a:stretch>
        </p:blipFill>
        <p:spPr>
          <a:xfrm>
            <a:off x="6146229" y="5816793"/>
            <a:ext cx="570768" cy="1074386"/>
          </a:xfrm>
          <a:prstGeom prst="rect">
            <a:avLst/>
          </a:prstGeom>
        </p:spPr>
      </p:pic>
      <p:sp>
        <p:nvSpPr>
          <p:cNvPr id="119" name="Rectangle 118"/>
          <p:cNvSpPr/>
          <p:nvPr/>
        </p:nvSpPr>
        <p:spPr>
          <a:xfrm>
            <a:off x="6768740" y="6549833"/>
            <a:ext cx="4114513" cy="27154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System Centre Configuration Manager</a:t>
            </a:r>
          </a:p>
        </p:txBody>
      </p:sp>
      <p:sp>
        <p:nvSpPr>
          <p:cNvPr id="123" name="TextBox 122"/>
          <p:cNvSpPr txBox="1"/>
          <p:nvPr/>
        </p:nvSpPr>
        <p:spPr>
          <a:xfrm>
            <a:off x="2660333" y="4678575"/>
            <a:ext cx="1975014" cy="1702004"/>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solidFill>
              </a:rPr>
              <a:t>SCCM Intune</a:t>
            </a:r>
          </a:p>
          <a:p>
            <a:pPr algn="r">
              <a:lnSpc>
                <a:spcPct val="90000"/>
              </a:lnSpc>
              <a:spcAft>
                <a:spcPts val="600"/>
              </a:spcAft>
            </a:pPr>
            <a:r>
              <a:rPr lang="en-NZ" sz="2400" dirty="0">
                <a:solidFill>
                  <a:schemeClr val="tx2"/>
                </a:solidFill>
              </a:rPr>
              <a:t>Hybrid Connection</a:t>
            </a:r>
          </a:p>
        </p:txBody>
      </p:sp>
      <p:sp>
        <p:nvSpPr>
          <p:cNvPr id="2" name="Left-Right Arrow 1"/>
          <p:cNvSpPr/>
          <p:nvPr/>
        </p:nvSpPr>
        <p:spPr bwMode="auto">
          <a:xfrm rot="2684273">
            <a:off x="647927" y="3798277"/>
            <a:ext cx="6313476" cy="300802"/>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
        <p:nvSpPr>
          <p:cNvPr id="124" name="Left-Right Arrow 123"/>
          <p:cNvSpPr/>
          <p:nvPr/>
        </p:nvSpPr>
        <p:spPr bwMode="auto">
          <a:xfrm rot="2684273">
            <a:off x="3199033" y="3740155"/>
            <a:ext cx="5125042" cy="300802"/>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657986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4"/>
                                        </p:tgtEl>
                                        <p:attrNameLst>
                                          <p:attrName>style.visibility</p:attrName>
                                        </p:attrNameLst>
                                      </p:cBhvr>
                                      <p:to>
                                        <p:strVal val="visible"/>
                                      </p:to>
                                    </p:set>
                                    <p:animEffect transition="in" filter="fade">
                                      <p:cBhvr>
                                        <p:cTn id="11" dur="500"/>
                                        <p:tgtEl>
                                          <p:spTgt spid="1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7"/>
                                        </p:tgtEl>
                                        <p:attrNameLst>
                                          <p:attrName>style.visibility</p:attrName>
                                        </p:attrNameLst>
                                      </p:cBhvr>
                                      <p:to>
                                        <p:strVal val="visible"/>
                                      </p:to>
                                    </p:set>
                                    <p:animEffect transition="in" filter="fade">
                                      <p:cBhvr>
                                        <p:cTn id="15" dur="500"/>
                                        <p:tgtEl>
                                          <p:spTgt spid="1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500"/>
                                        <p:tgtEl>
                                          <p:spTgt spid="1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23" grpId="0"/>
      <p:bldP spid="2" grpId="0" animBg="1"/>
      <p:bldP spid="1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Down Arrow 46"/>
          <p:cNvSpPr/>
          <p:nvPr/>
        </p:nvSpPr>
        <p:spPr bwMode="auto">
          <a:xfrm rot="302947">
            <a:off x="2634758" y="1840086"/>
            <a:ext cx="351287" cy="2215773"/>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
        <p:nvSpPr>
          <p:cNvPr id="43" name="Down Arrow 42"/>
          <p:cNvSpPr/>
          <p:nvPr/>
        </p:nvSpPr>
        <p:spPr bwMode="auto">
          <a:xfrm rot="16703276">
            <a:off x="5029370" y="2657046"/>
            <a:ext cx="351287" cy="4811316"/>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
        <p:nvSpPr>
          <p:cNvPr id="41" name="Down Arrow 40"/>
          <p:cNvSpPr/>
          <p:nvPr/>
        </p:nvSpPr>
        <p:spPr bwMode="auto">
          <a:xfrm rot="11031285">
            <a:off x="2608985" y="1997561"/>
            <a:ext cx="351287" cy="2125538"/>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37" name="Group 36"/>
          <p:cNvGrpSpPr/>
          <p:nvPr/>
        </p:nvGrpSpPr>
        <p:grpSpPr>
          <a:xfrm>
            <a:off x="660201" y="418779"/>
            <a:ext cx="1895406" cy="1274338"/>
            <a:chOff x="7508894" y="4145334"/>
            <a:chExt cx="2628527" cy="1767237"/>
          </a:xfrm>
        </p:grpSpPr>
        <p:pic>
          <p:nvPicPr>
            <p:cNvPr id="38" name="Picture 37"/>
            <p:cNvPicPr>
              <a:picLocks noChangeAspect="1"/>
            </p:cNvPicPr>
            <p:nvPr/>
          </p:nvPicPr>
          <p:blipFill>
            <a:blip r:embed="rId3"/>
            <a:stretch>
              <a:fillRect/>
            </a:stretch>
          </p:blipFill>
          <p:spPr>
            <a:xfrm>
              <a:off x="7508894" y="4145334"/>
              <a:ext cx="2628527" cy="1767237"/>
            </a:xfrm>
            <a:prstGeom prst="rect">
              <a:avLst/>
            </a:prstGeom>
          </p:spPr>
        </p:pic>
        <p:sp>
          <p:nvSpPr>
            <p:cNvPr id="39" name="TextBox 38"/>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grpSp>
        <p:nvGrpSpPr>
          <p:cNvPr id="15" name="Group 14"/>
          <p:cNvGrpSpPr/>
          <p:nvPr/>
        </p:nvGrpSpPr>
        <p:grpSpPr>
          <a:xfrm>
            <a:off x="7137101" y="4924870"/>
            <a:ext cx="4464495" cy="1488688"/>
            <a:chOff x="452147" y="2891637"/>
            <a:chExt cx="1370087" cy="456857"/>
          </a:xfrm>
        </p:grpSpPr>
        <p:sp>
          <p:nvSpPr>
            <p:cNvPr id="20" name="Rectangle 19"/>
            <p:cNvSpPr/>
            <p:nvPr/>
          </p:nvSpPr>
          <p:spPr>
            <a:xfrm>
              <a:off x="1195214" y="3078743"/>
              <a:ext cx="627020" cy="16666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Windows Server</a:t>
              </a:r>
            </a:p>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Active Directory</a:t>
              </a:r>
            </a:p>
          </p:txBody>
        </p:sp>
        <p:pic>
          <p:nvPicPr>
            <p:cNvPr id="17" name="Picture 16"/>
            <p:cNvPicPr>
              <a:picLocks noChangeAspect="1"/>
            </p:cNvPicPr>
            <p:nvPr/>
          </p:nvPicPr>
          <p:blipFill>
            <a:blip r:embed="rId4"/>
            <a:stretch>
              <a:fillRect/>
            </a:stretch>
          </p:blipFill>
          <p:spPr>
            <a:xfrm>
              <a:off x="452147" y="2891637"/>
              <a:ext cx="690146" cy="456857"/>
            </a:xfrm>
            <a:prstGeom prst="rect">
              <a:avLst/>
            </a:prstGeom>
          </p:spPr>
        </p:pic>
      </p:grpSp>
      <p:grpSp>
        <p:nvGrpSpPr>
          <p:cNvPr id="21" name="Group 20"/>
          <p:cNvGrpSpPr/>
          <p:nvPr/>
        </p:nvGrpSpPr>
        <p:grpSpPr>
          <a:xfrm>
            <a:off x="2084791" y="4119121"/>
            <a:ext cx="819115" cy="837038"/>
            <a:chOff x="2499131" y="3956368"/>
            <a:chExt cx="819115" cy="837038"/>
          </a:xfrm>
        </p:grpSpPr>
        <p:pic>
          <p:nvPicPr>
            <p:cNvPr id="22" name="Picture 21"/>
            <p:cNvPicPr>
              <a:picLocks noChangeAspect="1"/>
            </p:cNvPicPr>
            <p:nvPr/>
          </p:nvPicPr>
          <p:blipFill>
            <a:blip r:embed="rId5"/>
            <a:stretch>
              <a:fillRect/>
            </a:stretch>
          </p:blipFill>
          <p:spPr>
            <a:xfrm>
              <a:off x="2657471" y="3956368"/>
              <a:ext cx="660775" cy="411299"/>
            </a:xfrm>
            <a:prstGeom prst="rect">
              <a:avLst/>
            </a:prstGeom>
          </p:spPr>
        </p:pic>
        <p:pic>
          <p:nvPicPr>
            <p:cNvPr id="23" name="Picture 22"/>
            <p:cNvPicPr>
              <a:picLocks noChangeAspect="1"/>
            </p:cNvPicPr>
            <p:nvPr/>
          </p:nvPicPr>
          <p:blipFill>
            <a:blip r:embed="rId6"/>
            <a:stretch>
              <a:fillRect/>
            </a:stretch>
          </p:blipFill>
          <p:spPr>
            <a:xfrm>
              <a:off x="2674446" y="4361880"/>
              <a:ext cx="640548" cy="431526"/>
            </a:xfrm>
            <a:prstGeom prst="rect">
              <a:avLst/>
            </a:prstGeom>
          </p:spPr>
        </p:pic>
        <p:pic>
          <p:nvPicPr>
            <p:cNvPr id="24" name="Picture 23"/>
            <p:cNvPicPr>
              <a:picLocks noChangeAspect="1"/>
            </p:cNvPicPr>
            <p:nvPr/>
          </p:nvPicPr>
          <p:blipFill>
            <a:blip r:embed="rId7"/>
            <a:stretch>
              <a:fillRect/>
            </a:stretch>
          </p:blipFill>
          <p:spPr>
            <a:xfrm rot="16200000">
              <a:off x="2283368" y="4273236"/>
              <a:ext cx="471982" cy="40456"/>
            </a:xfrm>
            <a:prstGeom prst="rect">
              <a:avLst/>
            </a:prstGeom>
          </p:spPr>
        </p:pic>
      </p:grpSp>
      <p:pic>
        <p:nvPicPr>
          <p:cNvPr id="25" name="Picture 24"/>
          <p:cNvPicPr>
            <a:picLocks noChangeAspect="1"/>
          </p:cNvPicPr>
          <p:nvPr/>
        </p:nvPicPr>
        <p:blipFill>
          <a:blip r:embed="rId8"/>
          <a:stretch>
            <a:fillRect/>
          </a:stretch>
        </p:blipFill>
        <p:spPr>
          <a:xfrm>
            <a:off x="1164419" y="3644886"/>
            <a:ext cx="920372" cy="2505456"/>
          </a:xfrm>
          <a:prstGeom prst="rect">
            <a:avLst/>
          </a:prstGeom>
        </p:spPr>
      </p:pic>
      <p:grpSp>
        <p:nvGrpSpPr>
          <p:cNvPr id="28" name="Group 27"/>
          <p:cNvGrpSpPr/>
          <p:nvPr/>
        </p:nvGrpSpPr>
        <p:grpSpPr>
          <a:xfrm>
            <a:off x="2084791" y="328910"/>
            <a:ext cx="5225924" cy="1638258"/>
            <a:chOff x="5079169" y="4224074"/>
            <a:chExt cx="5330714" cy="1671108"/>
          </a:xfrm>
        </p:grpSpPr>
        <p:grpSp>
          <p:nvGrpSpPr>
            <p:cNvPr id="29" name="Group 28"/>
            <p:cNvGrpSpPr/>
            <p:nvPr/>
          </p:nvGrpSpPr>
          <p:grpSpPr>
            <a:xfrm>
              <a:off x="5079169" y="4224074"/>
              <a:ext cx="2338242" cy="1671108"/>
              <a:chOff x="5084066" y="4224074"/>
              <a:chExt cx="2338242" cy="1671108"/>
            </a:xfrm>
          </p:grpSpPr>
          <p:grpSp>
            <p:nvGrpSpPr>
              <p:cNvPr id="31" name="Group 30"/>
              <p:cNvGrpSpPr/>
              <p:nvPr/>
            </p:nvGrpSpPr>
            <p:grpSpPr>
              <a:xfrm>
                <a:off x="5084066" y="4224074"/>
                <a:ext cx="2338242" cy="1671108"/>
                <a:chOff x="2658482" y="4224074"/>
                <a:chExt cx="2338242" cy="1671108"/>
              </a:xfrm>
            </p:grpSpPr>
            <p:grpSp>
              <p:nvGrpSpPr>
                <p:cNvPr id="33" name="Group 32"/>
                <p:cNvGrpSpPr/>
                <p:nvPr/>
              </p:nvGrpSpPr>
              <p:grpSpPr>
                <a:xfrm>
                  <a:off x="2658482" y="4224074"/>
                  <a:ext cx="2338242" cy="1671108"/>
                  <a:chOff x="2658482" y="4224074"/>
                  <a:chExt cx="2338242" cy="1671108"/>
                </a:xfrm>
              </p:grpSpPr>
              <p:pic>
                <p:nvPicPr>
                  <p:cNvPr id="35" name="Picture 34"/>
                  <p:cNvPicPr>
                    <a:picLocks noChangeAspect="1"/>
                  </p:cNvPicPr>
                  <p:nvPr/>
                </p:nvPicPr>
                <p:blipFill>
                  <a:blip r:embed="rId9"/>
                  <a:stretch>
                    <a:fillRect/>
                  </a:stretch>
                </p:blipFill>
                <p:spPr>
                  <a:xfrm>
                    <a:off x="2658482" y="4315745"/>
                    <a:ext cx="2338242" cy="1579437"/>
                  </a:xfrm>
                  <a:prstGeom prst="rect">
                    <a:avLst/>
                  </a:prstGeom>
                </p:spPr>
              </p:pic>
              <p:sp>
                <p:nvSpPr>
                  <p:cNvPr id="36" name="Oval 35"/>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34" name="Freeform 33"/>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32" name="Picture 31"/>
              <p:cNvPicPr>
                <a:picLocks noChangeAspect="1"/>
              </p:cNvPicPr>
              <p:nvPr/>
            </p:nvPicPr>
            <p:blipFill>
              <a:blip r:embed="rId10"/>
              <a:stretch>
                <a:fillRect/>
              </a:stretch>
            </p:blipFill>
            <p:spPr>
              <a:xfrm>
                <a:off x="5836281" y="4743137"/>
                <a:ext cx="869145" cy="869145"/>
              </a:xfrm>
              <a:prstGeom prst="rect">
                <a:avLst/>
              </a:prstGeom>
            </p:spPr>
          </p:pic>
        </p:grpSp>
        <p:sp>
          <p:nvSpPr>
            <p:cNvPr id="30" name="TextBox 29"/>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pic>
        <p:nvPicPr>
          <p:cNvPr id="40" name="Picture 39"/>
          <p:cNvPicPr>
            <a:picLocks noChangeAspect="1"/>
          </p:cNvPicPr>
          <p:nvPr/>
        </p:nvPicPr>
        <p:blipFill>
          <a:blip r:embed="rId11"/>
          <a:stretch>
            <a:fillRect/>
          </a:stretch>
        </p:blipFill>
        <p:spPr>
          <a:xfrm>
            <a:off x="10722773" y="3344841"/>
            <a:ext cx="880117" cy="1548560"/>
          </a:xfrm>
          <a:prstGeom prst="rect">
            <a:avLst/>
          </a:prstGeom>
        </p:spPr>
      </p:pic>
      <p:sp>
        <p:nvSpPr>
          <p:cNvPr id="42" name="TextBox 41"/>
          <p:cNvSpPr txBox="1"/>
          <p:nvPr/>
        </p:nvSpPr>
        <p:spPr>
          <a:xfrm>
            <a:off x="710393" y="2177631"/>
            <a:ext cx="1795020" cy="1037207"/>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solidFill>
              </a:rPr>
              <a:t>Username</a:t>
            </a:r>
          </a:p>
          <a:p>
            <a:pPr algn="r">
              <a:lnSpc>
                <a:spcPct val="90000"/>
              </a:lnSpc>
              <a:spcAft>
                <a:spcPts val="600"/>
              </a:spcAft>
            </a:pPr>
            <a:r>
              <a:rPr lang="en-NZ" sz="2400" dirty="0">
                <a:solidFill>
                  <a:schemeClr val="tx2"/>
                </a:solidFill>
              </a:rPr>
              <a:t>Password </a:t>
            </a:r>
          </a:p>
        </p:txBody>
      </p:sp>
      <p:sp>
        <p:nvSpPr>
          <p:cNvPr id="44" name="TextBox 43"/>
          <p:cNvSpPr txBox="1"/>
          <p:nvPr/>
        </p:nvSpPr>
        <p:spPr>
          <a:xfrm>
            <a:off x="3971554" y="5287508"/>
            <a:ext cx="1795020" cy="1037207"/>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solidFill>
              </a:rPr>
              <a:t>Username</a:t>
            </a:r>
          </a:p>
          <a:p>
            <a:pPr algn="r">
              <a:lnSpc>
                <a:spcPct val="90000"/>
              </a:lnSpc>
              <a:spcAft>
                <a:spcPts val="600"/>
              </a:spcAft>
            </a:pPr>
            <a:r>
              <a:rPr lang="en-NZ" sz="2400" dirty="0">
                <a:solidFill>
                  <a:schemeClr val="tx2"/>
                </a:solidFill>
              </a:rPr>
              <a:t>Password</a:t>
            </a:r>
          </a:p>
        </p:txBody>
      </p:sp>
      <p:sp>
        <p:nvSpPr>
          <p:cNvPr id="45" name="Down Arrow 44"/>
          <p:cNvSpPr/>
          <p:nvPr/>
        </p:nvSpPr>
        <p:spPr bwMode="auto">
          <a:xfrm rot="5919896">
            <a:off x="5177618" y="2659795"/>
            <a:ext cx="351287" cy="4877327"/>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
        <p:nvSpPr>
          <p:cNvPr id="46" name="TextBox 45"/>
          <p:cNvSpPr txBox="1"/>
          <p:nvPr/>
        </p:nvSpPr>
        <p:spPr>
          <a:xfrm rot="21571994">
            <a:off x="4010579" y="5315252"/>
            <a:ext cx="1795020" cy="960263"/>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solidFill>
              </a:rPr>
              <a:t>Kerberos Ticket</a:t>
            </a:r>
          </a:p>
        </p:txBody>
      </p:sp>
      <p:sp>
        <p:nvSpPr>
          <p:cNvPr id="48" name="TextBox 47"/>
          <p:cNvSpPr txBox="1"/>
          <p:nvPr/>
        </p:nvSpPr>
        <p:spPr>
          <a:xfrm>
            <a:off x="842187" y="2161219"/>
            <a:ext cx="1656184" cy="1446550"/>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solidFill>
              </a:rPr>
              <a:t>Primary</a:t>
            </a:r>
          </a:p>
          <a:p>
            <a:pPr algn="r">
              <a:lnSpc>
                <a:spcPct val="90000"/>
              </a:lnSpc>
              <a:spcAft>
                <a:spcPts val="600"/>
              </a:spcAft>
            </a:pPr>
            <a:r>
              <a:rPr lang="en-NZ" sz="2400" dirty="0">
                <a:solidFill>
                  <a:schemeClr val="tx2"/>
                </a:solidFill>
              </a:rPr>
              <a:t>Refresh</a:t>
            </a:r>
          </a:p>
          <a:p>
            <a:pPr algn="r">
              <a:lnSpc>
                <a:spcPct val="90000"/>
              </a:lnSpc>
              <a:spcAft>
                <a:spcPts val="600"/>
              </a:spcAft>
            </a:pPr>
            <a:r>
              <a:rPr lang="en-NZ" sz="2400" dirty="0">
                <a:solidFill>
                  <a:schemeClr val="tx2"/>
                </a:solidFill>
              </a:rPr>
              <a:t>Token </a:t>
            </a:r>
          </a:p>
        </p:txBody>
      </p:sp>
      <p:sp>
        <p:nvSpPr>
          <p:cNvPr id="49" name="TextBox 48"/>
          <p:cNvSpPr txBox="1"/>
          <p:nvPr/>
        </p:nvSpPr>
        <p:spPr>
          <a:xfrm>
            <a:off x="1976340" y="4914915"/>
            <a:ext cx="1203524" cy="627864"/>
          </a:xfrm>
          <a:prstGeom prst="rect">
            <a:avLst/>
          </a:prstGeom>
          <a:noFill/>
        </p:spPr>
        <p:txBody>
          <a:bodyPr wrap="square" lIns="182880" tIns="146304" rIns="182880" bIns="146304" rtlCol="0">
            <a:spAutoFit/>
          </a:bodyPr>
          <a:lstStyle/>
          <a:p>
            <a:pPr algn="ctr">
              <a:lnSpc>
                <a:spcPct val="90000"/>
              </a:lnSpc>
              <a:spcAft>
                <a:spcPts val="600"/>
              </a:spcAft>
            </a:pPr>
            <a:r>
              <a:rPr lang="en-NZ" sz="2400" dirty="0">
                <a:solidFill>
                  <a:schemeClr val="tx2"/>
                </a:solidFill>
              </a:rPr>
              <a:t>PRT</a:t>
            </a:r>
          </a:p>
        </p:txBody>
      </p:sp>
      <p:sp>
        <p:nvSpPr>
          <p:cNvPr id="50" name="TextBox 49"/>
          <p:cNvSpPr txBox="1"/>
          <p:nvPr/>
        </p:nvSpPr>
        <p:spPr>
          <a:xfrm>
            <a:off x="1953845" y="5333725"/>
            <a:ext cx="1203524" cy="627864"/>
          </a:xfrm>
          <a:prstGeom prst="rect">
            <a:avLst/>
          </a:prstGeom>
          <a:noFill/>
        </p:spPr>
        <p:txBody>
          <a:bodyPr wrap="square" lIns="182880" tIns="146304" rIns="182880" bIns="146304" rtlCol="0">
            <a:spAutoFit/>
          </a:bodyPr>
          <a:lstStyle/>
          <a:p>
            <a:pPr algn="ctr">
              <a:lnSpc>
                <a:spcPct val="90000"/>
              </a:lnSpc>
              <a:spcAft>
                <a:spcPts val="600"/>
              </a:spcAft>
            </a:pPr>
            <a:r>
              <a:rPr lang="en-NZ" sz="2400" dirty="0">
                <a:solidFill>
                  <a:schemeClr val="tx2"/>
                </a:solidFill>
              </a:rPr>
              <a:t>TGT</a:t>
            </a:r>
          </a:p>
        </p:txBody>
      </p:sp>
      <p:grpSp>
        <p:nvGrpSpPr>
          <p:cNvPr id="51" name="Group 50"/>
          <p:cNvGrpSpPr/>
          <p:nvPr/>
        </p:nvGrpSpPr>
        <p:grpSpPr>
          <a:xfrm>
            <a:off x="6975387" y="562008"/>
            <a:ext cx="1494437" cy="1004755"/>
            <a:chOff x="10628955" y="3238085"/>
            <a:chExt cx="1458490" cy="980587"/>
          </a:xfrm>
        </p:grpSpPr>
        <p:pic>
          <p:nvPicPr>
            <p:cNvPr id="52" name="Picture 51"/>
            <p:cNvPicPr>
              <a:picLocks noChangeAspect="1"/>
            </p:cNvPicPr>
            <p:nvPr/>
          </p:nvPicPr>
          <p:blipFill>
            <a:blip r:embed="rId3"/>
            <a:stretch>
              <a:fillRect/>
            </a:stretch>
          </p:blipFill>
          <p:spPr>
            <a:xfrm>
              <a:off x="10628955" y="3238085"/>
              <a:ext cx="1458490" cy="980587"/>
            </a:xfrm>
            <a:prstGeom prst="rect">
              <a:avLst/>
            </a:prstGeom>
          </p:spPr>
        </p:pic>
        <p:sp>
          <p:nvSpPr>
            <p:cNvPr id="53" name="TextBox 52"/>
            <p:cNvSpPr txBox="1"/>
            <p:nvPr/>
          </p:nvSpPr>
          <p:spPr>
            <a:xfrm>
              <a:off x="10691609" y="3647935"/>
              <a:ext cx="1333920"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OneDrive</a:t>
              </a:r>
            </a:p>
          </p:txBody>
        </p:sp>
      </p:grpSp>
      <p:grpSp>
        <p:nvGrpSpPr>
          <p:cNvPr id="54" name="Group 53"/>
          <p:cNvGrpSpPr/>
          <p:nvPr/>
        </p:nvGrpSpPr>
        <p:grpSpPr>
          <a:xfrm>
            <a:off x="8249332" y="486178"/>
            <a:ext cx="1783830" cy="1203651"/>
            <a:chOff x="10266385" y="3762279"/>
            <a:chExt cx="1740922" cy="1174699"/>
          </a:xfrm>
        </p:grpSpPr>
        <p:pic>
          <p:nvPicPr>
            <p:cNvPr id="55" name="Picture 54"/>
            <p:cNvPicPr>
              <a:picLocks noChangeAspect="1"/>
            </p:cNvPicPr>
            <p:nvPr/>
          </p:nvPicPr>
          <p:blipFill>
            <a:blip r:embed="rId12"/>
            <a:stretch>
              <a:fillRect/>
            </a:stretch>
          </p:blipFill>
          <p:spPr>
            <a:xfrm>
              <a:off x="10266385" y="3762279"/>
              <a:ext cx="1740922" cy="1174699"/>
            </a:xfrm>
            <a:prstGeom prst="rect">
              <a:avLst/>
            </a:prstGeom>
          </p:spPr>
        </p:pic>
        <p:sp>
          <p:nvSpPr>
            <p:cNvPr id="56" name="TextBox 55"/>
            <p:cNvSpPr txBox="1"/>
            <p:nvPr/>
          </p:nvSpPr>
          <p:spPr>
            <a:xfrm>
              <a:off x="10405117" y="4325388"/>
              <a:ext cx="1489586"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Office 365</a:t>
              </a:r>
            </a:p>
          </p:txBody>
        </p:sp>
      </p:grpSp>
      <p:grpSp>
        <p:nvGrpSpPr>
          <p:cNvPr id="57" name="Group 56"/>
          <p:cNvGrpSpPr/>
          <p:nvPr/>
        </p:nvGrpSpPr>
        <p:grpSpPr>
          <a:xfrm>
            <a:off x="7556295" y="1368568"/>
            <a:ext cx="1488435" cy="1000719"/>
            <a:chOff x="9301960" y="4339948"/>
            <a:chExt cx="1452632" cy="976648"/>
          </a:xfrm>
        </p:grpSpPr>
        <p:pic>
          <p:nvPicPr>
            <p:cNvPr id="58" name="Picture 57"/>
            <p:cNvPicPr>
              <a:picLocks noChangeAspect="1"/>
            </p:cNvPicPr>
            <p:nvPr/>
          </p:nvPicPr>
          <p:blipFill>
            <a:blip r:embed="rId3"/>
            <a:stretch>
              <a:fillRect/>
            </a:stretch>
          </p:blipFill>
          <p:spPr>
            <a:xfrm>
              <a:off x="9301960" y="4339948"/>
              <a:ext cx="1452632" cy="976648"/>
            </a:xfrm>
            <a:prstGeom prst="rect">
              <a:avLst/>
            </a:prstGeom>
          </p:spPr>
        </p:pic>
        <p:sp>
          <p:nvSpPr>
            <p:cNvPr id="59" name="TextBox 58"/>
            <p:cNvSpPr txBox="1"/>
            <p:nvPr/>
          </p:nvSpPr>
          <p:spPr>
            <a:xfrm>
              <a:off x="9610026" y="4769105"/>
              <a:ext cx="919773" cy="238547"/>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Dynamics</a:t>
              </a:r>
            </a:p>
          </p:txBody>
        </p:sp>
      </p:grpSp>
      <p:grpSp>
        <p:nvGrpSpPr>
          <p:cNvPr id="60" name="Group 59"/>
          <p:cNvGrpSpPr/>
          <p:nvPr/>
        </p:nvGrpSpPr>
        <p:grpSpPr>
          <a:xfrm>
            <a:off x="8331955" y="4804756"/>
            <a:ext cx="639402" cy="398484"/>
            <a:chOff x="5556947" y="2637516"/>
            <a:chExt cx="869608" cy="541950"/>
          </a:xfrm>
        </p:grpSpPr>
        <p:grpSp>
          <p:nvGrpSpPr>
            <p:cNvPr id="61" name="Group 115"/>
            <p:cNvGrpSpPr>
              <a:grpSpLocks/>
            </p:cNvGrpSpPr>
            <p:nvPr/>
          </p:nvGrpSpPr>
          <p:grpSpPr bwMode="auto">
            <a:xfrm>
              <a:off x="5556947" y="2637516"/>
              <a:ext cx="869608" cy="541950"/>
              <a:chOff x="5437366" y="1237061"/>
              <a:chExt cx="4432300" cy="2764080"/>
            </a:xfrm>
          </p:grpSpPr>
          <p:sp>
            <p:nvSpPr>
              <p:cNvPr id="63" name="Rectangle 62"/>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4" name="Oval 63"/>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5" name="Rectangle 64"/>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6" name="Oval 65"/>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62"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defTabSz="913244" fontAlgn="base">
                <a:spcBef>
                  <a:spcPct val="0"/>
                </a:spcBef>
                <a:spcAft>
                  <a:spcPct val="0"/>
                </a:spcAft>
                <a:defRPr/>
              </a:pPr>
              <a:endParaRPr lang="en-US" sz="1961">
                <a:noFill/>
                <a:ea typeface="ＭＳ Ｐゴシック" charset="0"/>
              </a:endParaRPr>
            </a:p>
          </p:txBody>
        </p:sp>
      </p:grpSp>
      <p:grpSp>
        <p:nvGrpSpPr>
          <p:cNvPr id="67" name="Group 66"/>
          <p:cNvGrpSpPr/>
          <p:nvPr/>
        </p:nvGrpSpPr>
        <p:grpSpPr>
          <a:xfrm>
            <a:off x="8675143" y="3673472"/>
            <a:ext cx="639402" cy="398484"/>
            <a:chOff x="5556947" y="2637516"/>
            <a:chExt cx="869608" cy="541950"/>
          </a:xfrm>
        </p:grpSpPr>
        <p:grpSp>
          <p:nvGrpSpPr>
            <p:cNvPr id="68" name="Group 115"/>
            <p:cNvGrpSpPr>
              <a:grpSpLocks/>
            </p:cNvGrpSpPr>
            <p:nvPr/>
          </p:nvGrpSpPr>
          <p:grpSpPr bwMode="auto">
            <a:xfrm>
              <a:off x="5556947" y="2637516"/>
              <a:ext cx="869608" cy="541950"/>
              <a:chOff x="5437366" y="1237061"/>
              <a:chExt cx="4432300" cy="2764080"/>
            </a:xfrm>
          </p:grpSpPr>
          <p:sp>
            <p:nvSpPr>
              <p:cNvPr id="70" name="Rectangle 69"/>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1" name="Oval 70"/>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2" name="Rectangle 71"/>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3" name="Oval 72"/>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69"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74" name="Group 73"/>
          <p:cNvGrpSpPr/>
          <p:nvPr/>
        </p:nvGrpSpPr>
        <p:grpSpPr>
          <a:xfrm>
            <a:off x="9959811" y="4397370"/>
            <a:ext cx="639402" cy="398484"/>
            <a:chOff x="5556947" y="2637516"/>
            <a:chExt cx="869608" cy="541950"/>
          </a:xfrm>
        </p:grpSpPr>
        <p:grpSp>
          <p:nvGrpSpPr>
            <p:cNvPr id="75" name="Group 115"/>
            <p:cNvGrpSpPr>
              <a:grpSpLocks/>
            </p:cNvGrpSpPr>
            <p:nvPr/>
          </p:nvGrpSpPr>
          <p:grpSpPr bwMode="auto">
            <a:xfrm>
              <a:off x="5556947" y="2637516"/>
              <a:ext cx="869608" cy="541950"/>
              <a:chOff x="5437366" y="1237061"/>
              <a:chExt cx="4432300" cy="2764080"/>
            </a:xfrm>
          </p:grpSpPr>
          <p:sp>
            <p:nvSpPr>
              <p:cNvPr id="77" name="Rectangle 76"/>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8" name="Oval 77"/>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9" name="Rectangle 78"/>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76"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81" name="Group 80"/>
          <p:cNvGrpSpPr/>
          <p:nvPr/>
        </p:nvGrpSpPr>
        <p:grpSpPr>
          <a:xfrm>
            <a:off x="8480772" y="3744382"/>
            <a:ext cx="1712126" cy="1494579"/>
            <a:chOff x="9673563" y="1959773"/>
            <a:chExt cx="1746705" cy="1524765"/>
          </a:xfrm>
        </p:grpSpPr>
        <p:grpSp>
          <p:nvGrpSpPr>
            <p:cNvPr id="82" name="Group 81"/>
            <p:cNvGrpSpPr/>
            <p:nvPr/>
          </p:nvGrpSpPr>
          <p:grpSpPr>
            <a:xfrm>
              <a:off x="10137646" y="2215552"/>
              <a:ext cx="420672" cy="419860"/>
              <a:chOff x="12908129" y="6174892"/>
              <a:chExt cx="456988" cy="456106"/>
            </a:xfrm>
          </p:grpSpPr>
          <p:sp>
            <p:nvSpPr>
              <p:cNvPr id="110" name="Oval 12"/>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1" name="Freeform 13"/>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2" name="Freeform 14"/>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13" name="Freeform 15"/>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3" name="Group 82"/>
            <p:cNvGrpSpPr/>
            <p:nvPr/>
          </p:nvGrpSpPr>
          <p:grpSpPr>
            <a:xfrm>
              <a:off x="10821785" y="2860779"/>
              <a:ext cx="511793" cy="510805"/>
              <a:chOff x="12997613" y="6264976"/>
              <a:chExt cx="456988" cy="456106"/>
            </a:xfrm>
          </p:grpSpPr>
          <p:sp>
            <p:nvSpPr>
              <p:cNvPr id="106" name="Oval 12"/>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7" name="Freeform 13"/>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8" name="Freeform 14"/>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9" name="Freeform 15"/>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4" name="Group 83"/>
            <p:cNvGrpSpPr/>
            <p:nvPr/>
          </p:nvGrpSpPr>
          <p:grpSpPr>
            <a:xfrm>
              <a:off x="10454633" y="2215550"/>
              <a:ext cx="660034" cy="660031"/>
              <a:chOff x="13614635" y="6174652"/>
              <a:chExt cx="456987" cy="456987"/>
            </a:xfrm>
          </p:grpSpPr>
          <p:sp>
            <p:nvSpPr>
              <p:cNvPr id="101"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2"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3"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4"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5"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5" name="Group 7"/>
            <p:cNvGrpSpPr>
              <a:grpSpLocks/>
            </p:cNvGrpSpPr>
            <p:nvPr/>
          </p:nvGrpSpPr>
          <p:grpSpPr bwMode="auto">
            <a:xfrm>
              <a:off x="10909468" y="1959773"/>
              <a:ext cx="510800" cy="510658"/>
              <a:chOff x="5873289" y="2477014"/>
              <a:chExt cx="1305953" cy="1315159"/>
            </a:xfrm>
          </p:grpSpPr>
          <p:sp>
            <p:nvSpPr>
              <p:cNvPr id="97"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8"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9"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100"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6" name="Group 7"/>
            <p:cNvGrpSpPr>
              <a:grpSpLocks/>
            </p:cNvGrpSpPr>
            <p:nvPr/>
          </p:nvGrpSpPr>
          <p:grpSpPr bwMode="auto">
            <a:xfrm>
              <a:off x="10119414" y="2912481"/>
              <a:ext cx="572217" cy="572057"/>
              <a:chOff x="5873289" y="2477014"/>
              <a:chExt cx="1305953" cy="1315159"/>
            </a:xfrm>
          </p:grpSpPr>
          <p:sp>
            <p:nvSpPr>
              <p:cNvPr id="93"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4"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5"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6"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87" name="Group 86"/>
            <p:cNvGrpSpPr/>
            <p:nvPr/>
          </p:nvGrpSpPr>
          <p:grpSpPr>
            <a:xfrm>
              <a:off x="9673563" y="2526268"/>
              <a:ext cx="441321" cy="441319"/>
              <a:chOff x="13614635" y="6174652"/>
              <a:chExt cx="456987" cy="456987"/>
            </a:xfrm>
          </p:grpSpPr>
          <p:sp>
            <p:nvSpPr>
              <p:cNvPr id="88"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9"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0"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1"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2"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pic>
        <p:nvPicPr>
          <p:cNvPr id="114" name="Picture 113"/>
          <p:cNvPicPr>
            <a:picLocks noChangeAspect="1"/>
          </p:cNvPicPr>
          <p:nvPr/>
        </p:nvPicPr>
        <p:blipFill rotWithShape="1">
          <a:blip r:embed="rId13"/>
          <a:srcRect b="27520"/>
          <a:stretch/>
        </p:blipFill>
        <p:spPr>
          <a:xfrm>
            <a:off x="7647239" y="4893401"/>
            <a:ext cx="531738" cy="867157"/>
          </a:xfrm>
          <a:prstGeom prst="rect">
            <a:avLst/>
          </a:prstGeom>
        </p:spPr>
      </p:pic>
      <p:pic>
        <p:nvPicPr>
          <p:cNvPr id="115" name="Picture 114"/>
          <p:cNvPicPr>
            <a:picLocks noChangeAspect="1"/>
          </p:cNvPicPr>
          <p:nvPr/>
        </p:nvPicPr>
        <p:blipFill rotWithShape="1">
          <a:blip r:embed="rId13"/>
          <a:srcRect b="27520"/>
          <a:stretch/>
        </p:blipFill>
        <p:spPr>
          <a:xfrm>
            <a:off x="3695862" y="1189063"/>
            <a:ext cx="531738" cy="867157"/>
          </a:xfrm>
          <a:prstGeom prst="rect">
            <a:avLst/>
          </a:prstGeom>
        </p:spPr>
      </p:pic>
      <p:pic>
        <p:nvPicPr>
          <p:cNvPr id="116" name="Picture 115"/>
          <p:cNvPicPr>
            <a:picLocks noChangeAspect="1"/>
          </p:cNvPicPr>
          <p:nvPr/>
        </p:nvPicPr>
        <p:blipFill>
          <a:blip r:embed="rId14"/>
          <a:stretch>
            <a:fillRect/>
          </a:stretch>
        </p:blipFill>
        <p:spPr>
          <a:xfrm>
            <a:off x="6146229" y="5816793"/>
            <a:ext cx="570768" cy="1074386"/>
          </a:xfrm>
          <a:prstGeom prst="rect">
            <a:avLst/>
          </a:prstGeom>
        </p:spPr>
      </p:pic>
      <p:sp>
        <p:nvSpPr>
          <p:cNvPr id="117" name="Rectangle 116"/>
          <p:cNvSpPr/>
          <p:nvPr/>
        </p:nvSpPr>
        <p:spPr>
          <a:xfrm>
            <a:off x="6768740" y="6549833"/>
            <a:ext cx="4114513" cy="27154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System Centre Configuration Manager</a:t>
            </a:r>
          </a:p>
        </p:txBody>
      </p:sp>
    </p:spTree>
    <p:extLst>
      <p:ext uri="{BB962C8B-B14F-4D97-AF65-F5344CB8AC3E}">
        <p14:creationId xmlns:p14="http://schemas.microsoft.com/office/powerpoint/2010/main" val="3629079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1"/>
                                        </p:tgtEl>
                                      </p:cBhvr>
                                    </p:animEffect>
                                    <p:set>
                                      <p:cBhvr>
                                        <p:cTn id="15" dur="1" fill="hold">
                                          <p:stCondLst>
                                            <p:cond delay="499"/>
                                          </p:stCondLst>
                                        </p:cTn>
                                        <p:tgtEl>
                                          <p:spTgt spid="4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xit" presetSubtype="0" fill="hold" grpId="1" nodeType="withEffect">
                                  <p:stCondLst>
                                    <p:cond delay="0"/>
                                  </p:stCondLst>
                                  <p:childTnLst>
                                    <p:animEffect transition="out" filter="fade">
                                      <p:cBhvr>
                                        <p:cTn id="46" dur="500"/>
                                        <p:tgtEl>
                                          <p:spTgt spid="43"/>
                                        </p:tgtEl>
                                      </p:cBhvr>
                                    </p:animEffect>
                                    <p:set>
                                      <p:cBhvr>
                                        <p:cTn id="47" dur="1" fill="hold">
                                          <p:stCondLst>
                                            <p:cond delay="499"/>
                                          </p:stCondLst>
                                        </p:cTn>
                                        <p:tgtEl>
                                          <p:spTgt spid="43"/>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44"/>
                                        </p:tgtEl>
                                      </p:cBhvr>
                                    </p:animEffect>
                                    <p:set>
                                      <p:cBhvr>
                                        <p:cTn id="50" dur="1" fill="hold">
                                          <p:stCondLst>
                                            <p:cond delay="499"/>
                                          </p:stCondLst>
                                        </p:cTn>
                                        <p:tgtEl>
                                          <p:spTgt spid="44"/>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3" grpId="0" animBg="1"/>
      <p:bldP spid="43" grpId="1" animBg="1"/>
      <p:bldP spid="41" grpId="0" animBg="1"/>
      <p:bldP spid="41" grpId="1" animBg="1"/>
      <p:bldP spid="42" grpId="0"/>
      <p:bldP spid="42" grpId="1"/>
      <p:bldP spid="44" grpId="0"/>
      <p:bldP spid="44" grpId="1"/>
      <p:bldP spid="45" grpId="0" animBg="1"/>
      <p:bldP spid="46" grpId="0"/>
      <p:bldP spid="48" grpId="0"/>
      <p:bldP spid="49" grpId="0"/>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8331955" y="4804756"/>
            <a:ext cx="639402" cy="398484"/>
            <a:chOff x="5556947" y="2637516"/>
            <a:chExt cx="869608" cy="541950"/>
          </a:xfrm>
        </p:grpSpPr>
        <p:grpSp>
          <p:nvGrpSpPr>
            <p:cNvPr id="103" name="Group 115"/>
            <p:cNvGrpSpPr>
              <a:grpSpLocks/>
            </p:cNvGrpSpPr>
            <p:nvPr/>
          </p:nvGrpSpPr>
          <p:grpSpPr bwMode="auto">
            <a:xfrm>
              <a:off x="5556947" y="2637516"/>
              <a:ext cx="869608" cy="541950"/>
              <a:chOff x="5437366" y="1237061"/>
              <a:chExt cx="4432300" cy="2764080"/>
            </a:xfrm>
          </p:grpSpPr>
          <p:sp>
            <p:nvSpPr>
              <p:cNvPr id="105" name="Rectangle 104"/>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6" name="Oval 105"/>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7" name="Rectangle 106"/>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8" name="Oval 107"/>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104"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defTabSz="913244" fontAlgn="base">
                <a:spcBef>
                  <a:spcPct val="0"/>
                </a:spcBef>
                <a:spcAft>
                  <a:spcPct val="0"/>
                </a:spcAft>
                <a:defRPr/>
              </a:pPr>
              <a:endParaRPr lang="en-US" sz="1961">
                <a:noFill/>
                <a:ea typeface="ＭＳ Ｐゴシック" charset="0"/>
              </a:endParaRPr>
            </a:p>
          </p:txBody>
        </p:sp>
      </p:grpSp>
      <p:grpSp>
        <p:nvGrpSpPr>
          <p:cNvPr id="56" name="Group 55"/>
          <p:cNvGrpSpPr/>
          <p:nvPr/>
        </p:nvGrpSpPr>
        <p:grpSpPr>
          <a:xfrm>
            <a:off x="8675143" y="3673472"/>
            <a:ext cx="639402" cy="398484"/>
            <a:chOff x="5556947" y="2637516"/>
            <a:chExt cx="869608" cy="541950"/>
          </a:xfrm>
        </p:grpSpPr>
        <p:grpSp>
          <p:nvGrpSpPr>
            <p:cNvPr id="97" name="Group 115"/>
            <p:cNvGrpSpPr>
              <a:grpSpLocks/>
            </p:cNvGrpSpPr>
            <p:nvPr/>
          </p:nvGrpSpPr>
          <p:grpSpPr bwMode="auto">
            <a:xfrm>
              <a:off x="5556947" y="2637516"/>
              <a:ext cx="869608" cy="541950"/>
              <a:chOff x="5437366" y="1237061"/>
              <a:chExt cx="4432300" cy="2764080"/>
            </a:xfrm>
          </p:grpSpPr>
          <p:sp>
            <p:nvSpPr>
              <p:cNvPr id="99" name="Rectangle 98"/>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0" name="Oval 99"/>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1" name="Rectangle 100"/>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02" name="Oval 101"/>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98"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57" name="Group 56"/>
          <p:cNvGrpSpPr/>
          <p:nvPr/>
        </p:nvGrpSpPr>
        <p:grpSpPr>
          <a:xfrm>
            <a:off x="9959811" y="4397370"/>
            <a:ext cx="639402" cy="398484"/>
            <a:chOff x="5556947" y="2637516"/>
            <a:chExt cx="869608" cy="541950"/>
          </a:xfrm>
        </p:grpSpPr>
        <p:grpSp>
          <p:nvGrpSpPr>
            <p:cNvPr id="91" name="Group 115"/>
            <p:cNvGrpSpPr>
              <a:grpSpLocks/>
            </p:cNvGrpSpPr>
            <p:nvPr/>
          </p:nvGrpSpPr>
          <p:grpSpPr bwMode="auto">
            <a:xfrm>
              <a:off x="5556947" y="2637516"/>
              <a:ext cx="869608" cy="541950"/>
              <a:chOff x="5437366" y="1237061"/>
              <a:chExt cx="4432300" cy="2764080"/>
            </a:xfrm>
          </p:grpSpPr>
          <p:sp>
            <p:nvSpPr>
              <p:cNvPr id="93" name="Rectangle 92"/>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94" name="Oval 93"/>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95" name="Rectangle 94"/>
              <p:cNvSpPr/>
              <p:nvPr/>
            </p:nvSpPr>
            <p:spPr bwMode="auto">
              <a:xfrm>
                <a:off x="5437366" y="1575520"/>
                <a:ext cx="4432300" cy="2425621"/>
              </a:xfrm>
              <a:prstGeom prst="rect">
                <a:avLst/>
              </a:pr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96" name="Oval 95"/>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92"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13244" fontAlgn="base">
                <a:spcBef>
                  <a:spcPct val="0"/>
                </a:spcBef>
                <a:spcAft>
                  <a:spcPct val="0"/>
                </a:spcAft>
                <a:defRPr/>
              </a:pPr>
              <a:endParaRPr lang="en-US" sz="1961">
                <a:solidFill>
                  <a:srgbClr val="505050"/>
                </a:solidFill>
                <a:ea typeface="ＭＳ Ｐゴシック" charset="0"/>
              </a:endParaRPr>
            </a:p>
          </p:txBody>
        </p:sp>
      </p:grpSp>
      <p:grpSp>
        <p:nvGrpSpPr>
          <p:cNvPr id="58" name="Group 57"/>
          <p:cNvGrpSpPr/>
          <p:nvPr/>
        </p:nvGrpSpPr>
        <p:grpSpPr>
          <a:xfrm>
            <a:off x="8480772" y="3744382"/>
            <a:ext cx="1712126" cy="1494579"/>
            <a:chOff x="9673563" y="1959773"/>
            <a:chExt cx="1746705" cy="1524765"/>
          </a:xfrm>
        </p:grpSpPr>
        <p:grpSp>
          <p:nvGrpSpPr>
            <p:cNvPr id="59" name="Group 58"/>
            <p:cNvGrpSpPr/>
            <p:nvPr/>
          </p:nvGrpSpPr>
          <p:grpSpPr>
            <a:xfrm>
              <a:off x="10137646" y="2215552"/>
              <a:ext cx="420672" cy="419860"/>
              <a:chOff x="12908129" y="6174892"/>
              <a:chExt cx="456988" cy="456106"/>
            </a:xfrm>
          </p:grpSpPr>
          <p:sp>
            <p:nvSpPr>
              <p:cNvPr id="87" name="Oval 12"/>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8" name="Freeform 13"/>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9" name="Freeform 14"/>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90" name="Freeform 15"/>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60" name="Group 59"/>
            <p:cNvGrpSpPr/>
            <p:nvPr/>
          </p:nvGrpSpPr>
          <p:grpSpPr>
            <a:xfrm>
              <a:off x="10821785" y="2860779"/>
              <a:ext cx="511793" cy="510805"/>
              <a:chOff x="12997613" y="6264976"/>
              <a:chExt cx="456988" cy="456106"/>
            </a:xfrm>
          </p:grpSpPr>
          <p:sp>
            <p:nvSpPr>
              <p:cNvPr id="83" name="Oval 12"/>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4" name="Freeform 13"/>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5" name="Freeform 14"/>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6" name="Freeform 15"/>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61" name="Group 60"/>
            <p:cNvGrpSpPr/>
            <p:nvPr/>
          </p:nvGrpSpPr>
          <p:grpSpPr>
            <a:xfrm>
              <a:off x="10454633" y="2215550"/>
              <a:ext cx="660034" cy="660031"/>
              <a:chOff x="13614635" y="6174652"/>
              <a:chExt cx="456987" cy="456987"/>
            </a:xfrm>
          </p:grpSpPr>
          <p:sp>
            <p:nvSpPr>
              <p:cNvPr id="78"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9"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0"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1"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82"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62" name="Group 7"/>
            <p:cNvGrpSpPr>
              <a:grpSpLocks/>
            </p:cNvGrpSpPr>
            <p:nvPr/>
          </p:nvGrpSpPr>
          <p:grpSpPr bwMode="auto">
            <a:xfrm>
              <a:off x="10909468" y="1959773"/>
              <a:ext cx="510800" cy="510658"/>
              <a:chOff x="5873289" y="2477014"/>
              <a:chExt cx="1305953" cy="1315159"/>
            </a:xfrm>
          </p:grpSpPr>
          <p:sp>
            <p:nvSpPr>
              <p:cNvPr id="74"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5"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6"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7"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63" name="Group 7"/>
            <p:cNvGrpSpPr>
              <a:grpSpLocks/>
            </p:cNvGrpSpPr>
            <p:nvPr/>
          </p:nvGrpSpPr>
          <p:grpSpPr bwMode="auto">
            <a:xfrm>
              <a:off x="10119414" y="2912481"/>
              <a:ext cx="572217" cy="572057"/>
              <a:chOff x="5873289" y="2477014"/>
              <a:chExt cx="1305953" cy="1315159"/>
            </a:xfrm>
          </p:grpSpPr>
          <p:sp>
            <p:nvSpPr>
              <p:cNvPr id="70" name="Freeform 16"/>
              <p:cNvSpPr>
                <a:spLocks/>
              </p:cNvSpPr>
              <p:nvPr/>
            </p:nvSpPr>
            <p:spPr bwMode="auto">
              <a:xfrm>
                <a:off x="5874461" y="2477826"/>
                <a:ext cx="1304514" cy="1314071"/>
              </a:xfrm>
              <a:prstGeom prst="ellipse">
                <a:avLst/>
              </a:prstGeom>
              <a:solidFill>
                <a:schemeClr val="accent4">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1"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2"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73"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nvGrpSpPr>
            <p:cNvPr id="64" name="Group 63"/>
            <p:cNvGrpSpPr/>
            <p:nvPr/>
          </p:nvGrpSpPr>
          <p:grpSpPr>
            <a:xfrm>
              <a:off x="9673563" y="2526268"/>
              <a:ext cx="441321" cy="441319"/>
              <a:chOff x="13614635" y="6174652"/>
              <a:chExt cx="456987" cy="456987"/>
            </a:xfrm>
          </p:grpSpPr>
          <p:sp>
            <p:nvSpPr>
              <p:cNvPr id="65"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66"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67"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68"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sp>
            <p:nvSpPr>
              <p:cNvPr id="69"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139">
                  <a:defRPr/>
                </a:pPr>
                <a:endParaRPr lang="en-US">
                  <a:solidFill>
                    <a:srgbClr val="505050"/>
                  </a:solidFill>
                  <a:ea typeface="ＭＳ Ｐゴシック" charset="0"/>
                </a:endParaRPr>
              </a:p>
            </p:txBody>
          </p:sp>
        </p:grpSp>
      </p:grpSp>
      <p:sp>
        <p:nvSpPr>
          <p:cNvPr id="43" name="Down Arrow 42"/>
          <p:cNvSpPr/>
          <p:nvPr/>
        </p:nvSpPr>
        <p:spPr bwMode="auto">
          <a:xfrm rot="14473594">
            <a:off x="5017080" y="658990"/>
            <a:ext cx="351287" cy="4877327"/>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grpSp>
        <p:nvGrpSpPr>
          <p:cNvPr id="37" name="Group 36"/>
          <p:cNvGrpSpPr/>
          <p:nvPr/>
        </p:nvGrpSpPr>
        <p:grpSpPr>
          <a:xfrm>
            <a:off x="660201" y="418779"/>
            <a:ext cx="1895406" cy="1274338"/>
            <a:chOff x="7508894" y="4145334"/>
            <a:chExt cx="2628527" cy="1767237"/>
          </a:xfrm>
        </p:grpSpPr>
        <p:pic>
          <p:nvPicPr>
            <p:cNvPr id="38" name="Picture 37"/>
            <p:cNvPicPr>
              <a:picLocks noChangeAspect="1"/>
            </p:cNvPicPr>
            <p:nvPr/>
          </p:nvPicPr>
          <p:blipFill>
            <a:blip r:embed="rId3"/>
            <a:stretch>
              <a:fillRect/>
            </a:stretch>
          </p:blipFill>
          <p:spPr>
            <a:xfrm>
              <a:off x="7508894" y="4145334"/>
              <a:ext cx="2628527" cy="1767237"/>
            </a:xfrm>
            <a:prstGeom prst="rect">
              <a:avLst/>
            </a:prstGeom>
          </p:spPr>
        </p:pic>
        <p:sp>
          <p:nvSpPr>
            <p:cNvPr id="39" name="TextBox 38"/>
            <p:cNvSpPr txBox="1"/>
            <p:nvPr/>
          </p:nvSpPr>
          <p:spPr>
            <a:xfrm>
              <a:off x="8192314" y="5096323"/>
              <a:ext cx="1261685" cy="33994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70" dirty="0">
                  <a:solidFill>
                    <a:srgbClr val="FFFFFF"/>
                  </a:solidFill>
                  <a:latin typeface="Segoe UI Light"/>
                  <a:ea typeface="ＭＳ Ｐゴシック" charset="0"/>
                  <a:cs typeface="Segoe UI Light"/>
                </a:rPr>
                <a:t>Intune</a:t>
              </a:r>
            </a:p>
          </p:txBody>
        </p:sp>
      </p:grpSp>
      <p:grpSp>
        <p:nvGrpSpPr>
          <p:cNvPr id="15" name="Group 14"/>
          <p:cNvGrpSpPr/>
          <p:nvPr/>
        </p:nvGrpSpPr>
        <p:grpSpPr>
          <a:xfrm>
            <a:off x="7137101" y="4924870"/>
            <a:ext cx="4464495" cy="1488688"/>
            <a:chOff x="452147" y="2891637"/>
            <a:chExt cx="1370087" cy="456857"/>
          </a:xfrm>
        </p:grpSpPr>
        <p:sp>
          <p:nvSpPr>
            <p:cNvPr id="20" name="Rectangle 19"/>
            <p:cNvSpPr/>
            <p:nvPr/>
          </p:nvSpPr>
          <p:spPr>
            <a:xfrm>
              <a:off x="1195214" y="3078743"/>
              <a:ext cx="627020" cy="16666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Windows Server</a:t>
              </a:r>
            </a:p>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Active Directory</a:t>
              </a:r>
            </a:p>
          </p:txBody>
        </p:sp>
        <p:pic>
          <p:nvPicPr>
            <p:cNvPr id="17" name="Picture 16"/>
            <p:cNvPicPr>
              <a:picLocks noChangeAspect="1"/>
            </p:cNvPicPr>
            <p:nvPr/>
          </p:nvPicPr>
          <p:blipFill>
            <a:blip r:embed="rId4"/>
            <a:stretch>
              <a:fillRect/>
            </a:stretch>
          </p:blipFill>
          <p:spPr>
            <a:xfrm>
              <a:off x="452147" y="2891637"/>
              <a:ext cx="690146" cy="456857"/>
            </a:xfrm>
            <a:prstGeom prst="rect">
              <a:avLst/>
            </a:prstGeom>
          </p:spPr>
        </p:pic>
      </p:grpSp>
      <p:grpSp>
        <p:nvGrpSpPr>
          <p:cNvPr id="21" name="Group 20"/>
          <p:cNvGrpSpPr/>
          <p:nvPr/>
        </p:nvGrpSpPr>
        <p:grpSpPr>
          <a:xfrm>
            <a:off x="2084791" y="4119121"/>
            <a:ext cx="819115" cy="837038"/>
            <a:chOff x="2499131" y="3956368"/>
            <a:chExt cx="819115" cy="837038"/>
          </a:xfrm>
        </p:grpSpPr>
        <p:pic>
          <p:nvPicPr>
            <p:cNvPr id="22" name="Picture 21"/>
            <p:cNvPicPr>
              <a:picLocks noChangeAspect="1"/>
            </p:cNvPicPr>
            <p:nvPr/>
          </p:nvPicPr>
          <p:blipFill>
            <a:blip r:embed="rId5"/>
            <a:stretch>
              <a:fillRect/>
            </a:stretch>
          </p:blipFill>
          <p:spPr>
            <a:xfrm>
              <a:off x="2657471" y="3956368"/>
              <a:ext cx="660775" cy="411299"/>
            </a:xfrm>
            <a:prstGeom prst="rect">
              <a:avLst/>
            </a:prstGeom>
          </p:spPr>
        </p:pic>
        <p:pic>
          <p:nvPicPr>
            <p:cNvPr id="23" name="Picture 22"/>
            <p:cNvPicPr>
              <a:picLocks noChangeAspect="1"/>
            </p:cNvPicPr>
            <p:nvPr/>
          </p:nvPicPr>
          <p:blipFill>
            <a:blip r:embed="rId6"/>
            <a:stretch>
              <a:fillRect/>
            </a:stretch>
          </p:blipFill>
          <p:spPr>
            <a:xfrm>
              <a:off x="2674446" y="4361880"/>
              <a:ext cx="640548" cy="431526"/>
            </a:xfrm>
            <a:prstGeom prst="rect">
              <a:avLst/>
            </a:prstGeom>
          </p:spPr>
        </p:pic>
        <p:pic>
          <p:nvPicPr>
            <p:cNvPr id="24" name="Picture 23"/>
            <p:cNvPicPr>
              <a:picLocks noChangeAspect="1"/>
            </p:cNvPicPr>
            <p:nvPr/>
          </p:nvPicPr>
          <p:blipFill>
            <a:blip r:embed="rId7"/>
            <a:stretch>
              <a:fillRect/>
            </a:stretch>
          </p:blipFill>
          <p:spPr>
            <a:xfrm rot="16200000">
              <a:off x="2283368" y="4273236"/>
              <a:ext cx="471982" cy="40456"/>
            </a:xfrm>
            <a:prstGeom prst="rect">
              <a:avLst/>
            </a:prstGeom>
          </p:spPr>
        </p:pic>
      </p:grpSp>
      <p:pic>
        <p:nvPicPr>
          <p:cNvPr id="25" name="Picture 24"/>
          <p:cNvPicPr>
            <a:picLocks noChangeAspect="1"/>
          </p:cNvPicPr>
          <p:nvPr/>
        </p:nvPicPr>
        <p:blipFill>
          <a:blip r:embed="rId8"/>
          <a:stretch>
            <a:fillRect/>
          </a:stretch>
        </p:blipFill>
        <p:spPr>
          <a:xfrm>
            <a:off x="1164419" y="3644886"/>
            <a:ext cx="920372" cy="2505456"/>
          </a:xfrm>
          <a:prstGeom prst="rect">
            <a:avLst/>
          </a:prstGeom>
        </p:spPr>
      </p:pic>
      <p:grpSp>
        <p:nvGrpSpPr>
          <p:cNvPr id="28" name="Group 27"/>
          <p:cNvGrpSpPr/>
          <p:nvPr/>
        </p:nvGrpSpPr>
        <p:grpSpPr>
          <a:xfrm>
            <a:off x="2084791" y="328910"/>
            <a:ext cx="5225924" cy="1638258"/>
            <a:chOff x="5079169" y="4224074"/>
            <a:chExt cx="5330714" cy="1671108"/>
          </a:xfrm>
        </p:grpSpPr>
        <p:grpSp>
          <p:nvGrpSpPr>
            <p:cNvPr id="29" name="Group 28"/>
            <p:cNvGrpSpPr/>
            <p:nvPr/>
          </p:nvGrpSpPr>
          <p:grpSpPr>
            <a:xfrm>
              <a:off x="5079169" y="4224074"/>
              <a:ext cx="2338242" cy="1671108"/>
              <a:chOff x="5084066" y="4224074"/>
              <a:chExt cx="2338242" cy="1671108"/>
            </a:xfrm>
          </p:grpSpPr>
          <p:grpSp>
            <p:nvGrpSpPr>
              <p:cNvPr id="31" name="Group 30"/>
              <p:cNvGrpSpPr/>
              <p:nvPr/>
            </p:nvGrpSpPr>
            <p:grpSpPr>
              <a:xfrm>
                <a:off x="5084066" y="4224074"/>
                <a:ext cx="2338242" cy="1671108"/>
                <a:chOff x="2658482" y="4224074"/>
                <a:chExt cx="2338242" cy="1671108"/>
              </a:xfrm>
            </p:grpSpPr>
            <p:grpSp>
              <p:nvGrpSpPr>
                <p:cNvPr id="33" name="Group 32"/>
                <p:cNvGrpSpPr/>
                <p:nvPr/>
              </p:nvGrpSpPr>
              <p:grpSpPr>
                <a:xfrm>
                  <a:off x="2658482" y="4224074"/>
                  <a:ext cx="2338242" cy="1671108"/>
                  <a:chOff x="2658482" y="4224074"/>
                  <a:chExt cx="2338242" cy="1671108"/>
                </a:xfrm>
              </p:grpSpPr>
              <p:pic>
                <p:nvPicPr>
                  <p:cNvPr id="35" name="Picture 34"/>
                  <p:cNvPicPr>
                    <a:picLocks noChangeAspect="1"/>
                  </p:cNvPicPr>
                  <p:nvPr/>
                </p:nvPicPr>
                <p:blipFill>
                  <a:blip r:embed="rId9"/>
                  <a:stretch>
                    <a:fillRect/>
                  </a:stretch>
                </p:blipFill>
                <p:spPr>
                  <a:xfrm>
                    <a:off x="2658482" y="4315745"/>
                    <a:ext cx="2338242" cy="1579437"/>
                  </a:xfrm>
                  <a:prstGeom prst="rect">
                    <a:avLst/>
                  </a:prstGeom>
                </p:spPr>
              </p:pic>
              <p:sp>
                <p:nvSpPr>
                  <p:cNvPr id="36" name="Oval 35"/>
                  <p:cNvSpPr/>
                  <p:nvPr/>
                </p:nvSpPr>
                <p:spPr bwMode="auto">
                  <a:xfrm>
                    <a:off x="4215886" y="4224074"/>
                    <a:ext cx="734386" cy="734384"/>
                  </a:xfrm>
                  <a:prstGeom prst="ellipse">
                    <a:avLst/>
                  </a:prstGeom>
                  <a:solidFill>
                    <a:schemeClr val="tx2"/>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grpSp>
            <p:sp>
              <p:nvSpPr>
                <p:cNvPr id="34" name="Freeform 33"/>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4139">
                    <a:defRPr/>
                  </a:pPr>
                  <a:endParaRPr lang="en-US" dirty="0">
                    <a:solidFill>
                      <a:srgbClr val="505050"/>
                    </a:solidFill>
                    <a:ea typeface="ＭＳ Ｐゴシック" charset="0"/>
                  </a:endParaRPr>
                </a:p>
              </p:txBody>
            </p:sp>
          </p:grpSp>
          <p:pic>
            <p:nvPicPr>
              <p:cNvPr id="32" name="Picture 31"/>
              <p:cNvPicPr>
                <a:picLocks noChangeAspect="1"/>
              </p:cNvPicPr>
              <p:nvPr/>
            </p:nvPicPr>
            <p:blipFill>
              <a:blip r:embed="rId10"/>
              <a:stretch>
                <a:fillRect/>
              </a:stretch>
            </p:blipFill>
            <p:spPr>
              <a:xfrm>
                <a:off x="5836281" y="4743137"/>
                <a:ext cx="869145" cy="869145"/>
              </a:xfrm>
              <a:prstGeom prst="rect">
                <a:avLst/>
              </a:prstGeom>
            </p:spPr>
          </p:pic>
        </p:grpSp>
        <p:sp>
          <p:nvSpPr>
            <p:cNvPr id="30" name="TextBox 29"/>
            <p:cNvSpPr txBox="1"/>
            <p:nvPr/>
          </p:nvSpPr>
          <p:spPr>
            <a:xfrm>
              <a:off x="7539746" y="4870578"/>
              <a:ext cx="2870137" cy="553987"/>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Microsoft Azure </a:t>
              </a:r>
            </a:p>
            <a:p>
              <a:pPr defTabSz="895919" fontAlgn="base">
                <a:lnSpc>
                  <a:spcPct val="90000"/>
                </a:lnSpc>
                <a:spcBef>
                  <a:spcPct val="0"/>
                </a:spcBef>
                <a:spcAft>
                  <a:spcPct val="0"/>
                </a:spcAft>
                <a:buSzPct val="80000"/>
                <a:defRPr/>
              </a:pPr>
              <a:r>
                <a:rPr lang="en-US" sz="1961" dirty="0">
                  <a:solidFill>
                    <a:srgbClr val="FFFFFF"/>
                  </a:solidFill>
                  <a:latin typeface="Segoe UI Light"/>
                  <a:ea typeface="ＭＳ Ｐゴシック" charset="0"/>
                  <a:cs typeface="Segoe UI Semibold" panose="020B0702040204020203" pitchFamily="34" charset="0"/>
                </a:rPr>
                <a:t>Active Directory</a:t>
              </a:r>
            </a:p>
          </p:txBody>
        </p:sp>
      </p:grpSp>
      <p:pic>
        <p:nvPicPr>
          <p:cNvPr id="40" name="Picture 39"/>
          <p:cNvPicPr>
            <a:picLocks noChangeAspect="1"/>
          </p:cNvPicPr>
          <p:nvPr/>
        </p:nvPicPr>
        <p:blipFill>
          <a:blip r:embed="rId11"/>
          <a:stretch>
            <a:fillRect/>
          </a:stretch>
        </p:blipFill>
        <p:spPr>
          <a:xfrm>
            <a:off x="10722773" y="3344841"/>
            <a:ext cx="880117" cy="1548560"/>
          </a:xfrm>
          <a:prstGeom prst="rect">
            <a:avLst/>
          </a:prstGeom>
        </p:spPr>
      </p:pic>
      <p:sp>
        <p:nvSpPr>
          <p:cNvPr id="42" name="TextBox 41"/>
          <p:cNvSpPr txBox="1"/>
          <p:nvPr/>
        </p:nvSpPr>
        <p:spPr>
          <a:xfrm>
            <a:off x="3674278" y="2189018"/>
            <a:ext cx="1656184" cy="960263"/>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solidFill>
              </a:rPr>
              <a:t>SSO Token</a:t>
            </a:r>
          </a:p>
        </p:txBody>
      </p:sp>
      <p:grpSp>
        <p:nvGrpSpPr>
          <p:cNvPr id="45" name="Group 44"/>
          <p:cNvGrpSpPr/>
          <p:nvPr/>
        </p:nvGrpSpPr>
        <p:grpSpPr>
          <a:xfrm>
            <a:off x="6975387" y="562008"/>
            <a:ext cx="1494437" cy="1004755"/>
            <a:chOff x="10628955" y="3238085"/>
            <a:chExt cx="1458490" cy="980587"/>
          </a:xfrm>
        </p:grpSpPr>
        <p:pic>
          <p:nvPicPr>
            <p:cNvPr id="46" name="Picture 45"/>
            <p:cNvPicPr>
              <a:picLocks noChangeAspect="1"/>
            </p:cNvPicPr>
            <p:nvPr/>
          </p:nvPicPr>
          <p:blipFill>
            <a:blip r:embed="rId3"/>
            <a:stretch>
              <a:fillRect/>
            </a:stretch>
          </p:blipFill>
          <p:spPr>
            <a:xfrm>
              <a:off x="10628955" y="3238085"/>
              <a:ext cx="1458490" cy="980587"/>
            </a:xfrm>
            <a:prstGeom prst="rect">
              <a:avLst/>
            </a:prstGeom>
          </p:spPr>
        </p:pic>
        <p:sp>
          <p:nvSpPr>
            <p:cNvPr id="47" name="TextBox 46"/>
            <p:cNvSpPr txBox="1"/>
            <p:nvPr/>
          </p:nvSpPr>
          <p:spPr>
            <a:xfrm>
              <a:off x="10691609" y="3647935"/>
              <a:ext cx="1333920"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OneDrive</a:t>
              </a:r>
            </a:p>
          </p:txBody>
        </p:sp>
      </p:grpSp>
      <p:grpSp>
        <p:nvGrpSpPr>
          <p:cNvPr id="48" name="Group 47"/>
          <p:cNvGrpSpPr/>
          <p:nvPr/>
        </p:nvGrpSpPr>
        <p:grpSpPr>
          <a:xfrm>
            <a:off x="8249332" y="486178"/>
            <a:ext cx="1783830" cy="1203651"/>
            <a:chOff x="10266385" y="3762279"/>
            <a:chExt cx="1740922" cy="1174699"/>
          </a:xfrm>
        </p:grpSpPr>
        <p:pic>
          <p:nvPicPr>
            <p:cNvPr id="49" name="Picture 48"/>
            <p:cNvPicPr>
              <a:picLocks noChangeAspect="1"/>
            </p:cNvPicPr>
            <p:nvPr/>
          </p:nvPicPr>
          <p:blipFill>
            <a:blip r:embed="rId12"/>
            <a:stretch>
              <a:fillRect/>
            </a:stretch>
          </p:blipFill>
          <p:spPr>
            <a:xfrm>
              <a:off x="10266385" y="3762279"/>
              <a:ext cx="1740922" cy="1174699"/>
            </a:xfrm>
            <a:prstGeom prst="rect">
              <a:avLst/>
            </a:prstGeom>
          </p:spPr>
        </p:pic>
        <p:sp>
          <p:nvSpPr>
            <p:cNvPr id="50" name="TextBox 49"/>
            <p:cNvSpPr txBox="1"/>
            <p:nvPr/>
          </p:nvSpPr>
          <p:spPr>
            <a:xfrm>
              <a:off x="10405117" y="4325388"/>
              <a:ext cx="1489586" cy="238520"/>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Office 365</a:t>
              </a:r>
            </a:p>
          </p:txBody>
        </p:sp>
      </p:grpSp>
      <p:grpSp>
        <p:nvGrpSpPr>
          <p:cNvPr id="51" name="Group 50"/>
          <p:cNvGrpSpPr/>
          <p:nvPr/>
        </p:nvGrpSpPr>
        <p:grpSpPr>
          <a:xfrm>
            <a:off x="7556295" y="1368568"/>
            <a:ext cx="1488435" cy="1000719"/>
            <a:chOff x="9301960" y="4339948"/>
            <a:chExt cx="1452632" cy="976648"/>
          </a:xfrm>
        </p:grpSpPr>
        <p:pic>
          <p:nvPicPr>
            <p:cNvPr id="52" name="Picture 51"/>
            <p:cNvPicPr>
              <a:picLocks noChangeAspect="1"/>
            </p:cNvPicPr>
            <p:nvPr/>
          </p:nvPicPr>
          <p:blipFill>
            <a:blip r:embed="rId3"/>
            <a:stretch>
              <a:fillRect/>
            </a:stretch>
          </p:blipFill>
          <p:spPr>
            <a:xfrm>
              <a:off x="9301960" y="4339948"/>
              <a:ext cx="1452632" cy="976648"/>
            </a:xfrm>
            <a:prstGeom prst="rect">
              <a:avLst/>
            </a:prstGeom>
          </p:spPr>
        </p:pic>
        <p:sp>
          <p:nvSpPr>
            <p:cNvPr id="53" name="TextBox 52"/>
            <p:cNvSpPr txBox="1"/>
            <p:nvPr/>
          </p:nvSpPr>
          <p:spPr>
            <a:xfrm>
              <a:off x="9610026" y="4769105"/>
              <a:ext cx="919773" cy="238547"/>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defRPr/>
              </a:pPr>
              <a:r>
                <a:rPr lang="en-US" sz="1765" dirty="0">
                  <a:solidFill>
                    <a:srgbClr val="FFFFFF"/>
                  </a:solidFill>
                  <a:latin typeface="Segoe UI Light"/>
                  <a:ea typeface="ＭＳ Ｐゴシック" charset="0"/>
                  <a:cs typeface="Segoe UI Light"/>
                </a:rPr>
                <a:t>Dynamics</a:t>
              </a:r>
            </a:p>
          </p:txBody>
        </p:sp>
      </p:grpSp>
      <p:sp>
        <p:nvSpPr>
          <p:cNvPr id="109" name="Down Arrow 108"/>
          <p:cNvSpPr/>
          <p:nvPr/>
        </p:nvSpPr>
        <p:spPr bwMode="auto">
          <a:xfrm rot="16200000">
            <a:off x="5333055" y="2117937"/>
            <a:ext cx="351287" cy="4877327"/>
          </a:xfrm>
          <a:prstGeom prst="downArrow">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
        <p:nvSpPr>
          <p:cNvPr id="110" name="TextBox 109"/>
          <p:cNvSpPr txBox="1"/>
          <p:nvPr/>
        </p:nvSpPr>
        <p:spPr>
          <a:xfrm>
            <a:off x="3844726" y="4642059"/>
            <a:ext cx="1656184" cy="960263"/>
          </a:xfrm>
          <a:prstGeom prst="rect">
            <a:avLst/>
          </a:prstGeom>
          <a:noFill/>
        </p:spPr>
        <p:txBody>
          <a:bodyPr wrap="square" lIns="182880" tIns="146304" rIns="182880" bIns="146304" rtlCol="0">
            <a:spAutoFit/>
          </a:bodyPr>
          <a:lstStyle/>
          <a:p>
            <a:pPr algn="r">
              <a:lnSpc>
                <a:spcPct val="90000"/>
              </a:lnSpc>
              <a:spcAft>
                <a:spcPts val="600"/>
              </a:spcAft>
            </a:pPr>
            <a:r>
              <a:rPr lang="en-NZ" sz="2400" dirty="0">
                <a:solidFill>
                  <a:schemeClr val="tx2"/>
                </a:solidFill>
              </a:rPr>
              <a:t>Kerberos Ticket</a:t>
            </a:r>
          </a:p>
        </p:txBody>
      </p:sp>
      <p:sp>
        <p:nvSpPr>
          <p:cNvPr id="111" name="TextBox 110"/>
          <p:cNvSpPr txBox="1"/>
          <p:nvPr/>
        </p:nvSpPr>
        <p:spPr>
          <a:xfrm>
            <a:off x="1976340" y="4914915"/>
            <a:ext cx="1203524" cy="627864"/>
          </a:xfrm>
          <a:prstGeom prst="rect">
            <a:avLst/>
          </a:prstGeom>
          <a:noFill/>
        </p:spPr>
        <p:txBody>
          <a:bodyPr wrap="square" lIns="182880" tIns="146304" rIns="182880" bIns="146304" rtlCol="0">
            <a:spAutoFit/>
          </a:bodyPr>
          <a:lstStyle/>
          <a:p>
            <a:pPr algn="ctr">
              <a:lnSpc>
                <a:spcPct val="90000"/>
              </a:lnSpc>
              <a:spcAft>
                <a:spcPts val="600"/>
              </a:spcAft>
            </a:pPr>
            <a:r>
              <a:rPr lang="en-NZ" sz="2400" dirty="0">
                <a:solidFill>
                  <a:schemeClr val="tx2"/>
                </a:solidFill>
              </a:rPr>
              <a:t>PRT</a:t>
            </a:r>
          </a:p>
        </p:txBody>
      </p:sp>
      <p:sp>
        <p:nvSpPr>
          <p:cNvPr id="112" name="TextBox 111"/>
          <p:cNvSpPr txBox="1"/>
          <p:nvPr/>
        </p:nvSpPr>
        <p:spPr>
          <a:xfrm>
            <a:off x="1953845" y="5333725"/>
            <a:ext cx="1203524" cy="627864"/>
          </a:xfrm>
          <a:prstGeom prst="rect">
            <a:avLst/>
          </a:prstGeom>
          <a:noFill/>
        </p:spPr>
        <p:txBody>
          <a:bodyPr wrap="square" lIns="182880" tIns="146304" rIns="182880" bIns="146304" rtlCol="0">
            <a:spAutoFit/>
          </a:bodyPr>
          <a:lstStyle/>
          <a:p>
            <a:pPr algn="ctr">
              <a:lnSpc>
                <a:spcPct val="90000"/>
              </a:lnSpc>
              <a:spcAft>
                <a:spcPts val="600"/>
              </a:spcAft>
            </a:pPr>
            <a:r>
              <a:rPr lang="en-NZ" sz="2400" dirty="0">
                <a:solidFill>
                  <a:schemeClr val="tx2"/>
                </a:solidFill>
              </a:rPr>
              <a:t>TGT</a:t>
            </a:r>
          </a:p>
        </p:txBody>
      </p:sp>
      <p:pic>
        <p:nvPicPr>
          <p:cNvPr id="113" name="Picture 112"/>
          <p:cNvPicPr>
            <a:picLocks noChangeAspect="1"/>
          </p:cNvPicPr>
          <p:nvPr/>
        </p:nvPicPr>
        <p:blipFill rotWithShape="1">
          <a:blip r:embed="rId13"/>
          <a:srcRect b="27520"/>
          <a:stretch/>
        </p:blipFill>
        <p:spPr>
          <a:xfrm>
            <a:off x="7647239" y="4893401"/>
            <a:ext cx="531738" cy="867157"/>
          </a:xfrm>
          <a:prstGeom prst="rect">
            <a:avLst/>
          </a:prstGeom>
        </p:spPr>
      </p:pic>
      <p:pic>
        <p:nvPicPr>
          <p:cNvPr id="114" name="Picture 113"/>
          <p:cNvPicPr>
            <a:picLocks noChangeAspect="1"/>
          </p:cNvPicPr>
          <p:nvPr/>
        </p:nvPicPr>
        <p:blipFill rotWithShape="1">
          <a:blip r:embed="rId13"/>
          <a:srcRect b="27520"/>
          <a:stretch/>
        </p:blipFill>
        <p:spPr>
          <a:xfrm>
            <a:off x="3695862" y="1189063"/>
            <a:ext cx="531738" cy="867157"/>
          </a:xfrm>
          <a:prstGeom prst="rect">
            <a:avLst/>
          </a:prstGeom>
        </p:spPr>
      </p:pic>
      <p:pic>
        <p:nvPicPr>
          <p:cNvPr id="115" name="Picture 114"/>
          <p:cNvPicPr>
            <a:picLocks noChangeAspect="1"/>
          </p:cNvPicPr>
          <p:nvPr/>
        </p:nvPicPr>
        <p:blipFill>
          <a:blip r:embed="rId14"/>
          <a:stretch>
            <a:fillRect/>
          </a:stretch>
        </p:blipFill>
        <p:spPr>
          <a:xfrm>
            <a:off x="6146229" y="5816793"/>
            <a:ext cx="570768" cy="1074386"/>
          </a:xfrm>
          <a:prstGeom prst="rect">
            <a:avLst/>
          </a:prstGeom>
        </p:spPr>
      </p:pic>
      <p:sp>
        <p:nvSpPr>
          <p:cNvPr id="116" name="Rectangle 115"/>
          <p:cNvSpPr/>
          <p:nvPr/>
        </p:nvSpPr>
        <p:spPr>
          <a:xfrm>
            <a:off x="6768740" y="6549833"/>
            <a:ext cx="4114513" cy="271549"/>
          </a:xfrm>
          <a:prstGeom prst="rect">
            <a:avLst/>
          </a:prstGeom>
        </p:spPr>
        <p:txBody>
          <a:bodyPr wrap="square" lIns="0" tIns="0" rIns="0" bIns="0" rtlCol="0">
            <a:spAutoFit/>
          </a:bodyPr>
          <a:lstStyle/>
          <a:p>
            <a:pPr defTabSz="895919" fontAlgn="base">
              <a:lnSpc>
                <a:spcPct val="90000"/>
              </a:lnSpc>
              <a:spcBef>
                <a:spcPct val="0"/>
              </a:spcBef>
              <a:spcAft>
                <a:spcPct val="0"/>
              </a:spcAft>
              <a:buSzPct val="80000"/>
            </a:pPr>
            <a:r>
              <a:rPr lang="en-US" sz="1961" dirty="0">
                <a:solidFill>
                  <a:srgbClr val="FFFFFF"/>
                </a:solidFill>
                <a:latin typeface="Segoe UI Light"/>
                <a:ea typeface="ＭＳ Ｐゴシック" charset="0"/>
                <a:cs typeface="Segoe UI Semibold" panose="020B0702040204020203" pitchFamily="34" charset="0"/>
              </a:rPr>
              <a:t>System Centre Configuration Manager</a:t>
            </a:r>
          </a:p>
        </p:txBody>
      </p:sp>
    </p:spTree>
    <p:extLst>
      <p:ext uri="{BB962C8B-B14F-4D97-AF65-F5344CB8AC3E}">
        <p14:creationId xmlns:p14="http://schemas.microsoft.com/office/powerpoint/2010/main" val="2178654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fade">
                                      <p:cBhvr>
                                        <p:cTn id="18"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2" grpId="0"/>
      <p:bldP spid="109" grpId="0" animBg="1"/>
      <p:bldP spid="1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456057"/>
          </a:xfrm>
        </p:spPr>
        <p:txBody>
          <a:bodyPr/>
          <a:lstStyle/>
          <a:p>
            <a:r>
              <a:rPr lang="en-US" sz="6600"/>
              <a:t>Management </a:t>
            </a:r>
            <a:r>
              <a:rPr lang="en-US" sz="6600" dirty="0"/>
              <a:t>Labs</a:t>
            </a:r>
            <a:br>
              <a:rPr lang="en-US" sz="6600" dirty="0"/>
            </a:br>
            <a:br>
              <a:rPr lang="en-US" sz="6600" dirty="0"/>
            </a:br>
            <a:r>
              <a:rPr lang="en-US" sz="3200" dirty="0"/>
              <a:t>Module 01-01:  Azure AD &amp; EMS setup and configuration</a:t>
            </a:r>
          </a:p>
        </p:txBody>
      </p:sp>
    </p:spTree>
    <p:extLst>
      <p:ext uri="{BB962C8B-B14F-4D97-AF65-F5344CB8AC3E}">
        <p14:creationId xmlns:p14="http://schemas.microsoft.com/office/powerpoint/2010/main" val="1458620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Ready for Windows 10</a:t>
            </a:r>
          </a:p>
        </p:txBody>
      </p:sp>
      <p:sp>
        <p:nvSpPr>
          <p:cNvPr id="4" name="Text Placeholder 3"/>
          <p:cNvSpPr>
            <a:spLocks noGrp="1"/>
          </p:cNvSpPr>
          <p:nvPr>
            <p:ph type="body" sz="quarter" idx="10"/>
          </p:nvPr>
        </p:nvSpPr>
        <p:spPr>
          <a:xfrm>
            <a:off x="274639" y="1844217"/>
            <a:ext cx="6983412" cy="2871555"/>
          </a:xfrm>
        </p:spPr>
        <p:txBody>
          <a:bodyPr/>
          <a:lstStyle/>
          <a:p>
            <a:r>
              <a:rPr lang="en-US" sz="2400" spc="-50" dirty="0"/>
              <a:t>Set up Azure Active Directory</a:t>
            </a:r>
          </a:p>
          <a:p>
            <a:r>
              <a:rPr lang="en-US" sz="2400" spc="-50" dirty="0"/>
              <a:t>Get current with System Center Configuration Manager and Windows Server</a:t>
            </a:r>
          </a:p>
          <a:p>
            <a:r>
              <a:rPr lang="en-US" sz="2400" spc="-50" dirty="0"/>
              <a:t>Consider mobile device needs</a:t>
            </a:r>
          </a:p>
          <a:p>
            <a:r>
              <a:rPr lang="en-US" sz="2400" spc="-50" dirty="0"/>
              <a:t>Think about scenario-based </a:t>
            </a:r>
            <a:br>
              <a:rPr lang="en-US" sz="2400" spc="-50" dirty="0"/>
            </a:br>
            <a:r>
              <a:rPr lang="en-US" sz="2400" spc="-50" dirty="0"/>
              <a:t>management</a:t>
            </a:r>
          </a:p>
        </p:txBody>
      </p:sp>
      <p:pic>
        <p:nvPicPr>
          <p:cNvPr id="3" name="Picture Placeholder 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65" r="12065"/>
          <a:stretch/>
        </p:blipFill>
        <p:spPr/>
      </p:pic>
    </p:spTree>
    <p:extLst>
      <p:ext uri="{BB962C8B-B14F-4D97-AF65-F5344CB8AC3E}">
        <p14:creationId xmlns:p14="http://schemas.microsoft.com/office/powerpoint/2010/main" val="21997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85820"/>
            <a:ext cx="12436475" cy="1822885"/>
          </a:xfrm>
          <a:prstGeom prst="rect">
            <a:avLst/>
          </a:prstGeom>
        </p:spPr>
        <p:txBody>
          <a:bodyPr/>
          <a:lstStyle>
            <a:lvl1pPr algn="l" defTabSz="932742" rtl="0" eaLnBrk="1" latinLnBrk="0" hangingPunct="1">
              <a:lnSpc>
                <a:spcPct val="90000"/>
              </a:lnSpc>
              <a:spcBef>
                <a:spcPct val="0"/>
              </a:spcBef>
              <a:buNone/>
              <a:defRPr lang="en-US" sz="4400" b="0" kern="1200" cap="none" spc="-1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50" normalizeH="0" baseline="0" noProof="0" dirty="0">
                <a:ln w="3175">
                  <a:noFill/>
                </a:ln>
                <a:solidFill>
                  <a:schemeClr val="tx1"/>
                </a:solidFill>
                <a:effectLst/>
                <a:uLnTx/>
                <a:uFillTx/>
                <a:latin typeface="Segoe UI" panose="020B0502040204020203" pitchFamily="34" charset="0"/>
                <a:ea typeface="+mn-ea"/>
                <a:cs typeface="Segoe UI" panose="020B0502040204020203" pitchFamily="34" charset="0"/>
              </a:rPr>
              <a:t>Windows offers the management features that businesses need.</a:t>
            </a:r>
          </a:p>
        </p:txBody>
      </p:sp>
    </p:spTree>
    <p:extLst>
      <p:ext uri="{BB962C8B-B14F-4D97-AF65-F5344CB8AC3E}">
        <p14:creationId xmlns:p14="http://schemas.microsoft.com/office/powerpoint/2010/main" val="303413870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24267" y="2211748"/>
            <a:ext cx="11587940" cy="2571029"/>
          </a:xfrm>
          <a:prstGeom prst="rect">
            <a:avLst/>
          </a:prstGeom>
        </p:spPr>
        <p:txBody>
          <a:bodyPr/>
          <a:lstStyle>
            <a:lvl1pPr algn="l" defTabSz="932742" rtl="0" eaLnBrk="1" latinLnBrk="0" hangingPunct="1">
              <a:lnSpc>
                <a:spcPct val="90000"/>
              </a:lnSpc>
              <a:spcBef>
                <a:spcPct val="0"/>
              </a:spcBef>
              <a:buNone/>
              <a:defRPr lang="en-US" sz="4400" b="0" kern="1200" cap="none" spc="-1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50" normalizeH="0" baseline="0" noProof="0" dirty="0">
                <a:ln w="3175">
                  <a:noFill/>
                </a:ln>
                <a:solidFill>
                  <a:schemeClr val="tx1"/>
                </a:solidFill>
                <a:effectLst/>
                <a:uLnTx/>
                <a:uFillTx/>
                <a:latin typeface="+mn-lt"/>
                <a:ea typeface="+mn-ea"/>
                <a:cs typeface="Segoe UI Semibold" panose="020B0702040204020203" pitchFamily="34" charset="0"/>
              </a:rPr>
              <a:t>Business needs are evolving.  Windows 10 offers </a:t>
            </a:r>
            <a:r>
              <a:rPr kumimoji="0" lang="en-US" sz="6000" b="1" i="0" u="none" strike="noStrike" kern="1200" cap="none" spc="-150" normalizeH="0" baseline="0" noProof="0" dirty="0">
                <a:ln w="3175">
                  <a:noFill/>
                </a:ln>
                <a:solidFill>
                  <a:schemeClr val="tx1"/>
                </a:solidFill>
                <a:effectLst/>
                <a:uLnTx/>
                <a:uFillTx/>
                <a:latin typeface="+mn-lt"/>
                <a:ea typeface="+mn-ea"/>
                <a:cs typeface="Segoe UI" panose="020B0502040204020203" pitchFamily="34" charset="0"/>
              </a:rPr>
              <a:t>management choices</a:t>
            </a:r>
            <a:r>
              <a:rPr kumimoji="0" lang="en-US" sz="6000" b="0" i="0" u="none" strike="noStrike" kern="1200" cap="none" spc="-150" normalizeH="0" baseline="0" noProof="0" dirty="0">
                <a:ln w="3175">
                  <a:noFill/>
                </a:ln>
                <a:solidFill>
                  <a:schemeClr val="tx1"/>
                </a:solidFill>
                <a:effectLst/>
                <a:uLnTx/>
                <a:uFillTx/>
                <a:latin typeface="+mn-lt"/>
                <a:ea typeface="+mn-ea"/>
                <a:cs typeface="Segoe UI Semibold" panose="020B0702040204020203" pitchFamily="34" charset="0"/>
              </a:rPr>
              <a:t> to meet those needs.</a:t>
            </a:r>
          </a:p>
        </p:txBody>
      </p:sp>
    </p:spTree>
    <p:extLst>
      <p:ext uri="{BB962C8B-B14F-4D97-AF65-F5344CB8AC3E}">
        <p14:creationId xmlns:p14="http://schemas.microsoft.com/office/powerpoint/2010/main" val="324122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Evolving Business Needs</a:t>
            </a:r>
          </a:p>
        </p:txBody>
      </p:sp>
      <p:graphicFrame>
        <p:nvGraphicFramePr>
          <p:cNvPr id="9" name="Content Placeholder 5"/>
          <p:cNvGraphicFramePr>
            <a:graphicFrameLocks/>
          </p:cNvGraphicFramePr>
          <p:nvPr>
            <p:extLst/>
          </p:nvPr>
        </p:nvGraphicFramePr>
        <p:xfrm>
          <a:off x="360275" y="1613365"/>
          <a:ext cx="5029200" cy="4907280"/>
        </p:xfrm>
        <a:graphic>
          <a:graphicData uri="http://schemas.openxmlformats.org/drawingml/2006/table">
            <a:tbl>
              <a:tblPr firstRow="1" bandRow="1"/>
              <a:tblGrid>
                <a:gridCol w="5029200">
                  <a:extLst>
                    <a:ext uri="{9D8B030D-6E8A-4147-A177-3AD203B41FA5}">
                      <a16:colId xmlns:a16="http://schemas.microsoft.com/office/drawing/2014/main" val="622504184"/>
                    </a:ext>
                  </a:extLst>
                </a:gridCol>
              </a:tblGrid>
              <a:tr h="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2400" spc="-50" baseline="0" dirty="0">
                          <a:solidFill>
                            <a:schemeClr val="bg2"/>
                          </a:solidFill>
                          <a:latin typeface="Segoe UI Semibold" panose="020B0702040204020203" pitchFamily="34" charset="0"/>
                          <a:cs typeface="Segoe UI Semibold" panose="020B0702040204020203" pitchFamily="34" charset="0"/>
                        </a:rPr>
                        <a:t>Recent Past</a:t>
                      </a:r>
                    </a:p>
                  </a:txBody>
                  <a:tcPr marL="182880" marR="182880" marT="91440" marB="91440">
                    <a:lnL w="12700" cmpd="sng">
                      <a:noFill/>
                    </a:lnL>
                    <a:lnR w="12700" cmpd="sng">
                      <a:noFill/>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501197721"/>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9-to-5 Monday</a:t>
                      </a:r>
                      <a:r>
                        <a:rPr lang="en-US" sz="1400" baseline="0" dirty="0">
                          <a:solidFill>
                            <a:schemeClr val="bg2"/>
                          </a:solidFill>
                        </a:rPr>
                        <a:t>-Friday </a:t>
                      </a:r>
                      <a:r>
                        <a:rPr lang="en-US" sz="1400" dirty="0">
                          <a:solidFill>
                            <a:schemeClr val="bg2"/>
                          </a:solidFill>
                        </a:rPr>
                        <a:t>employees at work</a:t>
                      </a:r>
                      <a:endParaRPr lang="en-US" sz="1400" dirty="0">
                        <a:solidFill>
                          <a:schemeClr val="bg2"/>
                        </a:solidFill>
                        <a:latin typeface="Segoe UI" panose="020B0502040204020203" pitchFamily="34" charset="0"/>
                        <a:cs typeface="Segoe UI" panose="020B0502040204020203" pitchFamily="34" charset="0"/>
                      </a:endParaRPr>
                    </a:p>
                  </a:txBody>
                  <a:tcPr marL="182880" marR="182880" marT="91440" marB="91440" anchor="ctr">
                    <a:lnL w="12700" cmpd="sng">
                      <a:noFill/>
                    </a:lnL>
                    <a:lnR w="12700" cmpd="sng">
                      <a:noFill/>
                    </a:lnR>
                    <a:lnT w="12700" cap="flat" cmpd="sng" algn="ctr">
                      <a:solidFill>
                        <a:schemeClr val="bg2"/>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1524264171"/>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PCs </a:t>
                      </a:r>
                      <a:r>
                        <a:rPr lang="en-US" sz="1400" baseline="0" dirty="0">
                          <a:solidFill>
                            <a:schemeClr val="bg2"/>
                          </a:solidFill>
                        </a:rPr>
                        <a:t>on a LAN, connected to domain</a:t>
                      </a:r>
                      <a:endParaRPr lang="en-US" sz="1400" dirty="0">
                        <a:solidFill>
                          <a:schemeClr val="bg2"/>
                        </a:solidFill>
                        <a:latin typeface="Segoe UI" panose="020B0502040204020203" pitchFamily="34" charset="0"/>
                        <a:cs typeface="Segoe UI" panose="020B0502040204020203" pitchFamily="34" charset="0"/>
                      </a:endParaRPr>
                    </a:p>
                  </a:txBody>
                  <a:tcPr marL="182880" marR="182880" marT="91440" marB="91440" anchor="ctr">
                    <a:lnL w="12700" cmpd="sng">
                      <a:noFill/>
                    </a:lnL>
                    <a:lnR w="12700" cmpd="sng">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385156062"/>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914400" rtl="0" eaLnBrk="1" latinLnBrk="0" hangingPunct="1"/>
                      <a:r>
                        <a:rPr lang="en-US" sz="1400" kern="1200" dirty="0">
                          <a:solidFill>
                            <a:schemeClr val="bg2"/>
                          </a:solidFill>
                        </a:rPr>
                        <a:t>Corporate supplied and managed devices</a:t>
                      </a:r>
                      <a:endParaRPr lang="en-US" sz="1400" kern="1200" dirty="0">
                        <a:solidFill>
                          <a:schemeClr val="bg2"/>
                        </a:solidFill>
                        <a:latin typeface="Segoe UI" panose="020B0502040204020203" pitchFamily="34" charset="0"/>
                        <a:ea typeface="+mn-ea"/>
                        <a:cs typeface="Segoe UI" panose="020B0502040204020203" pitchFamily="34" charset="0"/>
                      </a:endParaRPr>
                    </a:p>
                  </a:txBody>
                  <a:tcPr marL="182880" marR="182880" marT="91440" marB="91440" anchor="ctr">
                    <a:lnL w="12700" cmpd="sng">
                      <a:noFill/>
                    </a:lnL>
                    <a:lnR w="12700" cmpd="sng">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432652301"/>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O</a:t>
                      </a:r>
                      <a:r>
                        <a:rPr lang="en-US" sz="1400" baseline="0" dirty="0">
                          <a:solidFill>
                            <a:schemeClr val="bg2"/>
                          </a:solidFill>
                        </a:rPr>
                        <a:t>ne device ecosystem </a:t>
                      </a:r>
                      <a:endParaRPr lang="en-US" sz="1400" dirty="0">
                        <a:solidFill>
                          <a:schemeClr val="bg2"/>
                        </a:solidFill>
                        <a:latin typeface="Segoe UI" panose="020B0502040204020203" pitchFamily="34" charset="0"/>
                        <a:cs typeface="Segoe UI" panose="020B0502040204020203" pitchFamily="34" charset="0"/>
                      </a:endParaRPr>
                    </a:p>
                  </a:txBody>
                  <a:tcPr marL="182880" marR="182880" marT="91440" marB="91440" anchor="ctr">
                    <a:lnL w="12700" cmpd="sng">
                      <a:noFill/>
                    </a:lnL>
                    <a:lnR w="12700" cmpd="sng">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1587891064"/>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Extended operating system/servicing lifecycle</a:t>
                      </a:r>
                      <a:endParaRPr lang="en-US" sz="1400" dirty="0">
                        <a:solidFill>
                          <a:schemeClr val="bg2"/>
                        </a:solidFill>
                        <a:latin typeface="Segoe UI" panose="020B0502040204020203" pitchFamily="34" charset="0"/>
                        <a:cs typeface="Segoe UI" panose="020B0502040204020203" pitchFamily="34" charset="0"/>
                      </a:endParaRPr>
                    </a:p>
                  </a:txBody>
                  <a:tcPr marL="182880" marR="182880" marT="91440" marB="91440" anchor="ctr">
                    <a:lnL w="12700" cmpd="sng">
                      <a:noFill/>
                    </a:lnL>
                    <a:lnR w="12700" cmpd="sng">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3286618275"/>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On-premises</a:t>
                      </a:r>
                      <a:r>
                        <a:rPr lang="en-US" sz="1400" baseline="0" dirty="0">
                          <a:solidFill>
                            <a:schemeClr val="bg2"/>
                          </a:solidFill>
                        </a:rPr>
                        <a:t> applications and file sharing</a:t>
                      </a:r>
                      <a:endParaRPr lang="en-US" sz="1400" dirty="0">
                        <a:solidFill>
                          <a:schemeClr val="bg2"/>
                        </a:solidFill>
                        <a:latin typeface="Segoe UI" panose="020B0502040204020203" pitchFamily="34" charset="0"/>
                        <a:cs typeface="Segoe UI" panose="020B0502040204020203" pitchFamily="34" charset="0"/>
                      </a:endParaRPr>
                    </a:p>
                  </a:txBody>
                  <a:tcPr marL="182880" marR="182880" marT="91440" marB="91440" anchor="ctr">
                    <a:lnL w="12700" cmpd="sng">
                      <a:noFill/>
                    </a:lnL>
                    <a:lnR w="12700" cmpd="sng">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3194222568"/>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Access controls contained within</a:t>
                      </a:r>
                      <a:r>
                        <a:rPr lang="en-US" sz="1400" baseline="0" dirty="0">
                          <a:solidFill>
                            <a:schemeClr val="bg2"/>
                          </a:solidFill>
                        </a:rPr>
                        <a:t> organizational</a:t>
                      </a:r>
                      <a:endParaRPr lang="en-US" sz="1400" dirty="0">
                        <a:solidFill>
                          <a:schemeClr val="bg2"/>
                        </a:solidFill>
                        <a:latin typeface="Segoe UI" panose="020B0502040204020203" pitchFamily="34" charset="0"/>
                        <a:cs typeface="Segoe UI" panose="020B0502040204020203" pitchFamily="34" charset="0"/>
                      </a:endParaRPr>
                    </a:p>
                  </a:txBody>
                  <a:tcPr marL="182880" marR="182880" marT="91440" marB="91440" anchor="ctr">
                    <a:lnL w="12700" cmpd="sng">
                      <a:noFill/>
                    </a:lnL>
                    <a:lnR w="12700" cmpd="sng">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1277010875"/>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Deep</a:t>
                      </a:r>
                      <a:r>
                        <a:rPr lang="en-US" sz="1400" baseline="0" dirty="0">
                          <a:solidFill>
                            <a:schemeClr val="bg2"/>
                          </a:solidFill>
                        </a:rPr>
                        <a:t> corporate management controls and policies</a:t>
                      </a:r>
                      <a:endParaRPr lang="en-US" sz="1400" dirty="0">
                        <a:solidFill>
                          <a:schemeClr val="bg2"/>
                        </a:solidFill>
                        <a:latin typeface="Segoe UI" panose="020B0502040204020203" pitchFamily="34" charset="0"/>
                        <a:cs typeface="Segoe UI" panose="020B0502040204020203" pitchFamily="34" charset="0"/>
                      </a:endParaRPr>
                    </a:p>
                  </a:txBody>
                  <a:tcPr marL="182880" marR="182880" marT="91440" marB="91440" anchor="ctr">
                    <a:lnL w="12700" cmpd="sng">
                      <a:noFill/>
                    </a:lnL>
                    <a:lnR w="12700" cmpd="sng">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721492697"/>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Malware as vandalism and criminal activity</a:t>
                      </a:r>
                      <a:endParaRPr lang="en-US" sz="1400" dirty="0">
                        <a:solidFill>
                          <a:schemeClr val="bg2"/>
                        </a:solidFill>
                        <a:latin typeface="Segoe UI" panose="020B0502040204020203" pitchFamily="34" charset="0"/>
                        <a:cs typeface="Segoe UI" panose="020B0502040204020203" pitchFamily="34" charset="0"/>
                      </a:endParaRPr>
                    </a:p>
                  </a:txBody>
                  <a:tcPr marL="182880" marR="182880" marT="91440" marB="91440" anchor="ctr">
                    <a:lnL w="12700" cmpd="sng">
                      <a:noFill/>
                    </a:lnL>
                    <a:lnR w="12700" cmpd="sng">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464751650"/>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Network perimeter </a:t>
                      </a:r>
                      <a:r>
                        <a:rPr lang="en-US" sz="1400" baseline="0" dirty="0">
                          <a:solidFill>
                            <a:schemeClr val="bg2"/>
                          </a:solidFill>
                        </a:rPr>
                        <a:t>as a viable defense boundary</a:t>
                      </a:r>
                      <a:endParaRPr lang="en-US" sz="1400" dirty="0">
                        <a:solidFill>
                          <a:schemeClr val="bg2"/>
                        </a:solidFill>
                        <a:latin typeface="Segoe UI" panose="020B0502040204020203" pitchFamily="34" charset="0"/>
                        <a:cs typeface="Segoe UI" panose="020B0502040204020203" pitchFamily="34" charset="0"/>
                      </a:endParaRPr>
                    </a:p>
                  </a:txBody>
                  <a:tcPr marL="182880" marR="182880" marT="91440" marB="91440" anchor="ctr">
                    <a:lnL w="12700" cmpd="sng">
                      <a:noFill/>
                    </a:lnL>
                    <a:lnR w="12700" cmpd="sng">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122167597"/>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Vertically-integrated devices </a:t>
                      </a:r>
                      <a:r>
                        <a:rPr lang="en-US" sz="1400" baseline="0" dirty="0">
                          <a:solidFill>
                            <a:schemeClr val="bg2"/>
                          </a:solidFill>
                        </a:rPr>
                        <a:t>for task workers</a:t>
                      </a:r>
                      <a:endParaRPr lang="en-US" sz="1400" dirty="0">
                        <a:solidFill>
                          <a:schemeClr val="bg2"/>
                        </a:solidFill>
                        <a:latin typeface="Segoe UI" panose="020B0502040204020203" pitchFamily="34" charset="0"/>
                        <a:cs typeface="Segoe UI" panose="020B0502040204020203" pitchFamily="34" charset="0"/>
                      </a:endParaRPr>
                    </a:p>
                  </a:txBody>
                  <a:tcPr marL="182880" marR="182880" marT="91440" marB="91440" anchor="ctr">
                    <a:lnL w="12700" cmpd="sng">
                      <a:noFill/>
                    </a:lnL>
                    <a:lnR w="12700" cmpd="sng">
                      <a:noFill/>
                    </a:lnR>
                    <a:lnT w="3175" cap="flat" cmpd="sng" algn="ctr">
                      <a:solidFill>
                        <a:srgbClr val="00205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1983262916"/>
                  </a:ext>
                </a:extLst>
              </a:tr>
            </a:tbl>
          </a:graphicData>
        </a:graphic>
      </p:graphicFrame>
      <p:graphicFrame>
        <p:nvGraphicFramePr>
          <p:cNvPr id="10" name="Content Placeholder 5"/>
          <p:cNvGraphicFramePr>
            <a:graphicFrameLocks/>
          </p:cNvGraphicFramePr>
          <p:nvPr>
            <p:extLst/>
          </p:nvPr>
        </p:nvGraphicFramePr>
        <p:xfrm>
          <a:off x="5386565" y="1613365"/>
          <a:ext cx="5943600" cy="4907280"/>
        </p:xfrm>
        <a:graphic>
          <a:graphicData uri="http://schemas.openxmlformats.org/drawingml/2006/table">
            <a:tbl>
              <a:tblPr firstRow="1" bandRow="1"/>
              <a:tblGrid>
                <a:gridCol w="5943600">
                  <a:extLst>
                    <a:ext uri="{9D8B030D-6E8A-4147-A177-3AD203B41FA5}">
                      <a16:colId xmlns:a16="http://schemas.microsoft.com/office/drawing/2014/main" val="107580593"/>
                    </a:ext>
                  </a:extLst>
                </a:gridCol>
              </a:tblGrid>
              <a:tr h="48195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algn="l" defTabSz="932742" rtl="0" eaLnBrk="1" latinLnBrk="0" hangingPunct="1"/>
                      <a:r>
                        <a:rPr lang="en-US" sz="2400" b="0" kern="1200" spc="-50" baseline="0" dirty="0">
                          <a:solidFill>
                            <a:schemeClr val="bg2"/>
                          </a:solidFill>
                          <a:latin typeface="Segoe UI Semibold" panose="020B0702040204020203" pitchFamily="34" charset="0"/>
                          <a:ea typeface="+mn-ea"/>
                          <a:cs typeface="Segoe UI Semibold" panose="020B0702040204020203" pitchFamily="34" charset="0"/>
                        </a:rPr>
                        <a:t>Mobile-first, Device-first</a:t>
                      </a:r>
                    </a:p>
                  </a:txBody>
                  <a:tcPr marL="640080" marR="182880" marT="91440" marB="91440">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1105503433"/>
                  </a:ext>
                </a:extLst>
              </a:tr>
              <a:tr h="394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24x7</a:t>
                      </a:r>
                      <a:r>
                        <a:rPr lang="en-US" sz="1400" baseline="0" dirty="0">
                          <a:solidFill>
                            <a:schemeClr val="bg2"/>
                          </a:solidFill>
                        </a:rPr>
                        <a:t>x365 b</a:t>
                      </a:r>
                      <a:r>
                        <a:rPr lang="en-US" sz="1400" dirty="0">
                          <a:solidFill>
                            <a:schemeClr val="bg2"/>
                          </a:solidFill>
                        </a:rPr>
                        <a:t>lur</a:t>
                      </a:r>
                      <a:r>
                        <a:rPr lang="en-US" sz="1400" baseline="0" dirty="0">
                          <a:solidFill>
                            <a:schemeClr val="bg2"/>
                          </a:solidFill>
                        </a:rPr>
                        <a:t> of work &amp; personal activity</a:t>
                      </a:r>
                      <a:endParaRPr lang="en-US" sz="1400" dirty="0">
                        <a:solidFill>
                          <a:schemeClr val="bg2"/>
                        </a:solidFill>
                        <a:latin typeface="Segoe UI" panose="020B0502040204020203" pitchFamily="34" charset="0"/>
                        <a:cs typeface="Segoe UI" panose="020B0502040204020203" pitchFamily="34" charset="0"/>
                      </a:endParaRPr>
                    </a:p>
                  </a:txBody>
                  <a:tcPr marL="640080" marR="182880" marT="91440" marB="91440" anchor="ctr">
                    <a:lnL>
                      <a:noFill/>
                    </a:lnL>
                    <a:lnR>
                      <a:noFill/>
                    </a:lnR>
                    <a:lnT w="12700" cap="flat" cmpd="sng" algn="ctr">
                      <a:solidFill>
                        <a:schemeClr val="bg2"/>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1794806035"/>
                  </a:ext>
                </a:extLst>
              </a:tr>
              <a:tr h="394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L</a:t>
                      </a:r>
                      <a:r>
                        <a:rPr lang="en-US" sz="1400" baseline="0" dirty="0">
                          <a:solidFill>
                            <a:schemeClr val="bg2"/>
                          </a:solidFill>
                        </a:rPr>
                        <a:t>aptops, tablets, phones anywhere (on any network)</a:t>
                      </a:r>
                      <a:endParaRPr lang="en-US" sz="1400" dirty="0">
                        <a:solidFill>
                          <a:schemeClr val="bg2"/>
                        </a:solidFill>
                        <a:latin typeface="Segoe UI" panose="020B0502040204020203" pitchFamily="34" charset="0"/>
                        <a:cs typeface="Segoe UI" panose="020B0502040204020203" pitchFamily="34" charset="0"/>
                      </a:endParaRPr>
                    </a:p>
                  </a:txBody>
                  <a:tcPr marL="640080" marR="182880" marT="91440" marB="91440" anchor="ctr">
                    <a:lnL>
                      <a:noFill/>
                    </a:lnL>
                    <a:lnR>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62224298"/>
                  </a:ext>
                </a:extLst>
              </a:tr>
              <a:tr h="394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914400" rtl="0" eaLnBrk="1" latinLnBrk="0" hangingPunct="1"/>
                      <a:r>
                        <a:rPr lang="en-US" sz="1400" kern="1200" dirty="0">
                          <a:solidFill>
                            <a:schemeClr val="bg2"/>
                          </a:solidFill>
                        </a:rPr>
                        <a:t>Corporate and BYOD, business &amp; personal apps/data</a:t>
                      </a:r>
                      <a:endParaRPr lang="en-US" sz="1400" kern="1200" dirty="0">
                        <a:solidFill>
                          <a:schemeClr val="bg2"/>
                        </a:solidFill>
                        <a:latin typeface="Segoe UI" panose="020B0502040204020203" pitchFamily="34" charset="0"/>
                        <a:ea typeface="+mn-ea"/>
                        <a:cs typeface="Segoe UI" panose="020B0502040204020203" pitchFamily="34" charset="0"/>
                      </a:endParaRPr>
                    </a:p>
                  </a:txBody>
                  <a:tcPr marL="640080" marR="182880" marT="91440" marB="91440" anchor="ctr">
                    <a:lnL>
                      <a:noFill/>
                    </a:lnL>
                    <a:lnR>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1987538058"/>
                  </a:ext>
                </a:extLst>
              </a:tr>
              <a:tr h="394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Heterogeneous ecosystems (Windows, </a:t>
                      </a:r>
                      <a:r>
                        <a:rPr lang="en-US" sz="1400" dirty="0" err="1">
                          <a:solidFill>
                            <a:schemeClr val="bg2"/>
                          </a:solidFill>
                        </a:rPr>
                        <a:t>iOS</a:t>
                      </a:r>
                      <a:r>
                        <a:rPr lang="en-US" sz="1400" dirty="0">
                          <a:solidFill>
                            <a:schemeClr val="bg2"/>
                          </a:solidFill>
                        </a:rPr>
                        <a:t>, Android,</a:t>
                      </a:r>
                      <a:r>
                        <a:rPr lang="en-US" sz="1400" baseline="0" dirty="0">
                          <a:solidFill>
                            <a:schemeClr val="bg2"/>
                          </a:solidFill>
                        </a:rPr>
                        <a:t> Chrome)</a:t>
                      </a:r>
                      <a:endParaRPr lang="en-US" sz="1400" dirty="0">
                        <a:solidFill>
                          <a:schemeClr val="bg2"/>
                        </a:solidFill>
                        <a:latin typeface="Segoe UI" panose="020B0502040204020203" pitchFamily="34" charset="0"/>
                        <a:cs typeface="Segoe UI" panose="020B0502040204020203" pitchFamily="34" charset="0"/>
                      </a:endParaRPr>
                    </a:p>
                  </a:txBody>
                  <a:tcPr marL="640080" marR="182880" marT="91440" marB="91440" anchor="ctr">
                    <a:lnL>
                      <a:noFill/>
                    </a:lnL>
                    <a:lnR>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2131772112"/>
                  </a:ext>
                </a:extLst>
              </a:tr>
              <a:tr h="394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A faster upgrade cadence;</a:t>
                      </a:r>
                      <a:r>
                        <a:rPr lang="en-US" sz="1400" baseline="0" dirty="0">
                          <a:solidFill>
                            <a:schemeClr val="bg2"/>
                          </a:solidFill>
                        </a:rPr>
                        <a:t> </a:t>
                      </a:r>
                      <a:r>
                        <a:rPr lang="en-US" sz="1400" dirty="0">
                          <a:solidFill>
                            <a:schemeClr val="bg2"/>
                          </a:solidFill>
                        </a:rPr>
                        <a:t>shorter device lifecycle</a:t>
                      </a:r>
                      <a:endParaRPr lang="en-US" sz="1400" dirty="0">
                        <a:solidFill>
                          <a:schemeClr val="bg2"/>
                        </a:solidFill>
                        <a:latin typeface="Segoe UI" panose="020B0502040204020203" pitchFamily="34" charset="0"/>
                        <a:cs typeface="Segoe UI" panose="020B0502040204020203" pitchFamily="34" charset="0"/>
                      </a:endParaRPr>
                    </a:p>
                  </a:txBody>
                  <a:tcPr marL="640080" marR="182880" marT="91440" marB="91440" anchor="ctr">
                    <a:lnL>
                      <a:noFill/>
                    </a:lnL>
                    <a:lnR>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4205949921"/>
                  </a:ext>
                </a:extLst>
              </a:tr>
              <a:tr h="394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SaaS applications</a:t>
                      </a:r>
                      <a:r>
                        <a:rPr lang="en-US" sz="1400" baseline="0" dirty="0">
                          <a:solidFill>
                            <a:schemeClr val="bg2"/>
                          </a:solidFill>
                        </a:rPr>
                        <a:t> and file sharing services</a:t>
                      </a:r>
                      <a:endParaRPr lang="en-US" sz="1400" dirty="0">
                        <a:solidFill>
                          <a:schemeClr val="bg2"/>
                        </a:solidFill>
                        <a:latin typeface="Segoe UI" panose="020B0502040204020203" pitchFamily="34" charset="0"/>
                        <a:cs typeface="Segoe UI" panose="020B0502040204020203" pitchFamily="34" charset="0"/>
                      </a:endParaRPr>
                    </a:p>
                  </a:txBody>
                  <a:tcPr marL="640080" marR="182880" marT="91440" marB="91440" anchor="ctr">
                    <a:lnL>
                      <a:noFill/>
                    </a:lnL>
                    <a:lnR>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3926525022"/>
                  </a:ext>
                </a:extLst>
              </a:tr>
              <a:tr h="394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Access controls span organizations,</a:t>
                      </a:r>
                      <a:r>
                        <a:rPr lang="en-US" sz="1400" baseline="0" dirty="0">
                          <a:solidFill>
                            <a:schemeClr val="bg2"/>
                          </a:solidFill>
                        </a:rPr>
                        <a:t> apps, </a:t>
                      </a:r>
                      <a:r>
                        <a:rPr lang="en-US" sz="1400" dirty="0">
                          <a:solidFill>
                            <a:schemeClr val="bg2"/>
                          </a:solidFill>
                        </a:rPr>
                        <a:t>individuals</a:t>
                      </a:r>
                      <a:endParaRPr lang="en-US" sz="1400" dirty="0">
                        <a:solidFill>
                          <a:schemeClr val="bg2"/>
                        </a:solidFill>
                        <a:latin typeface="Segoe UI" panose="020B0502040204020203" pitchFamily="34" charset="0"/>
                        <a:cs typeface="Segoe UI" panose="020B0502040204020203" pitchFamily="34" charset="0"/>
                      </a:endParaRPr>
                    </a:p>
                  </a:txBody>
                  <a:tcPr marL="640080" marR="182880" marT="91440" marB="91440" anchor="ctr">
                    <a:lnL>
                      <a:noFill/>
                    </a:lnL>
                    <a:lnR>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4081280671"/>
                  </a:ext>
                </a:extLst>
              </a:tr>
              <a:tr h="394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Lighter</a:t>
                      </a:r>
                      <a:r>
                        <a:rPr lang="en-US" sz="1400" baseline="0" dirty="0">
                          <a:solidFill>
                            <a:schemeClr val="bg2"/>
                          </a:solidFill>
                        </a:rPr>
                        <a:t> cloud-based management with fewer controls</a:t>
                      </a:r>
                      <a:endParaRPr lang="en-US" sz="1400" dirty="0">
                        <a:solidFill>
                          <a:schemeClr val="bg2"/>
                        </a:solidFill>
                        <a:latin typeface="Segoe UI" panose="020B0502040204020203" pitchFamily="34" charset="0"/>
                        <a:cs typeface="Segoe UI" panose="020B0502040204020203" pitchFamily="34" charset="0"/>
                      </a:endParaRPr>
                    </a:p>
                  </a:txBody>
                  <a:tcPr marL="640080" marR="182880" marT="91440" marB="91440" anchor="ctr">
                    <a:lnL>
                      <a:noFill/>
                    </a:lnL>
                    <a:lnR>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4081141382"/>
                  </a:ext>
                </a:extLst>
              </a:tr>
              <a:tr h="394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Malware</a:t>
                      </a:r>
                      <a:r>
                        <a:rPr lang="en-US" sz="1400" baseline="0" dirty="0">
                          <a:solidFill>
                            <a:schemeClr val="bg2"/>
                          </a:solidFill>
                        </a:rPr>
                        <a:t> as espionage and weaponry</a:t>
                      </a:r>
                      <a:endParaRPr lang="en-US" sz="1400" dirty="0">
                        <a:solidFill>
                          <a:schemeClr val="bg2"/>
                        </a:solidFill>
                        <a:latin typeface="Segoe UI" panose="020B0502040204020203" pitchFamily="34" charset="0"/>
                        <a:cs typeface="Segoe UI" panose="020B0502040204020203" pitchFamily="34" charset="0"/>
                      </a:endParaRPr>
                    </a:p>
                  </a:txBody>
                  <a:tcPr marL="640080" marR="182880" marT="91440" marB="91440" anchor="ctr">
                    <a:lnL>
                      <a:noFill/>
                    </a:lnL>
                    <a:lnR>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3293449593"/>
                  </a:ext>
                </a:extLst>
              </a:tr>
              <a:tr h="394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Must operate under assumed breach of network</a:t>
                      </a:r>
                      <a:endParaRPr lang="en-US" sz="1400" dirty="0">
                        <a:solidFill>
                          <a:schemeClr val="bg2"/>
                        </a:solidFill>
                        <a:latin typeface="Segoe UI" panose="020B0502040204020203" pitchFamily="34" charset="0"/>
                        <a:cs typeface="Segoe UI" panose="020B0502040204020203" pitchFamily="34" charset="0"/>
                      </a:endParaRPr>
                    </a:p>
                  </a:txBody>
                  <a:tcPr marL="640080" marR="182880" marT="91440" marB="91440" anchor="ctr">
                    <a:lnL>
                      <a:noFill/>
                    </a:lnL>
                    <a:lnR>
                      <a:noFill/>
                    </a:lnR>
                    <a:lnT w="3175" cap="flat" cmpd="sng" algn="ctr">
                      <a:solidFill>
                        <a:srgbClr val="002050"/>
                      </a:solidFill>
                      <a:prstDash val="solid"/>
                      <a:round/>
                      <a:headEnd type="none" w="med" len="med"/>
                      <a:tailEnd type="none" w="med" len="med"/>
                    </a:lnT>
                    <a:lnB w="3175" cap="flat" cmpd="sng" algn="ctr">
                      <a:solidFill>
                        <a:srgbClr val="002050"/>
                      </a:solidFill>
                      <a:prstDash val="solid"/>
                      <a:round/>
                      <a:headEnd type="none" w="med" len="med"/>
                      <a:tailEnd type="none" w="med" len="med"/>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1692634182"/>
                  </a:ext>
                </a:extLst>
              </a:tr>
              <a:tr h="394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rPr>
                        <a:t>Dynamically adapting devices for</a:t>
                      </a:r>
                      <a:r>
                        <a:rPr lang="en-US" sz="1400" baseline="0" dirty="0">
                          <a:solidFill>
                            <a:schemeClr val="bg2"/>
                          </a:solidFill>
                        </a:rPr>
                        <a:t> task workers</a:t>
                      </a:r>
                      <a:endParaRPr lang="en-US" sz="1400" dirty="0">
                        <a:solidFill>
                          <a:schemeClr val="bg2"/>
                        </a:solidFill>
                        <a:latin typeface="Segoe UI" panose="020B0502040204020203" pitchFamily="34" charset="0"/>
                        <a:cs typeface="Segoe UI" panose="020B0502040204020203" pitchFamily="34" charset="0"/>
                      </a:endParaRPr>
                    </a:p>
                  </a:txBody>
                  <a:tcPr marL="640080" marR="182880" marT="91440" marB="91440" anchor="ctr">
                    <a:lnL>
                      <a:noFill/>
                    </a:lnL>
                    <a:lnR>
                      <a:noFill/>
                    </a:lnR>
                    <a:lnT w="3175" cap="flat" cmpd="sng" algn="ctr">
                      <a:solidFill>
                        <a:srgbClr val="002050"/>
                      </a:solidFill>
                      <a:prstDash val="solid"/>
                      <a:round/>
                      <a:headEnd type="none" w="med" len="med"/>
                      <a:tailEnd type="none" w="med" len="med"/>
                    </a:lnT>
                    <a:lnB>
                      <a:noFill/>
                    </a:lnB>
                    <a:lnTlToBr w="12700" cmpd="sng">
                      <a:noFill/>
                      <a:prstDash val="solid"/>
                    </a:lnTlToBr>
                    <a:lnBlToTr w="12700" cmpd="sng">
                      <a:noFill/>
                      <a:prstDash val="solid"/>
                    </a:lnBlToTr>
                    <a:solidFill>
                      <a:srgbClr val="FFFFFF">
                        <a:alpha val="92000"/>
                      </a:srgbClr>
                    </a:solidFill>
                  </a:tcPr>
                </a:tc>
                <a:extLst>
                  <a:ext uri="{0D108BD9-81ED-4DB2-BD59-A6C34878D82A}">
                    <a16:rowId xmlns:a16="http://schemas.microsoft.com/office/drawing/2014/main" val="3107011896"/>
                  </a:ext>
                </a:extLst>
              </a:tr>
            </a:tbl>
          </a:graphicData>
        </a:graphic>
      </p:graphicFrame>
      <p:grpSp>
        <p:nvGrpSpPr>
          <p:cNvPr id="12" name="Group 11"/>
          <p:cNvGrpSpPr/>
          <p:nvPr/>
        </p:nvGrpSpPr>
        <p:grpSpPr>
          <a:xfrm>
            <a:off x="4623186" y="1666548"/>
            <a:ext cx="1094190" cy="1098636"/>
            <a:chOff x="4591102" y="2984287"/>
            <a:chExt cx="1094190" cy="1098636"/>
          </a:xfrm>
        </p:grpSpPr>
        <p:sp>
          <p:nvSpPr>
            <p:cNvPr id="13" name="Oval 12"/>
            <p:cNvSpPr/>
            <p:nvPr/>
          </p:nvSpPr>
          <p:spPr bwMode="auto">
            <a:xfrm>
              <a:off x="4635277" y="3030685"/>
              <a:ext cx="1005840" cy="1005840"/>
            </a:xfrm>
            <a:prstGeom prst="ellipse">
              <a:avLst/>
            </a:prstGeom>
            <a:solidFill>
              <a:srgbClr val="FFFFFF">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9"/>
            <p:cNvSpPr>
              <a:spLocks noEditPoints="1"/>
            </p:cNvSpPr>
            <p:nvPr/>
          </p:nvSpPr>
          <p:spPr bwMode="black">
            <a:xfrm>
              <a:off x="4591102" y="2984287"/>
              <a:ext cx="1094190" cy="1098636"/>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189388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 Choices</a:t>
            </a:r>
          </a:p>
        </p:txBody>
      </p:sp>
      <p:sp>
        <p:nvSpPr>
          <p:cNvPr id="4" name="Text Placeholder 3"/>
          <p:cNvSpPr>
            <a:spLocks noGrp="1"/>
          </p:cNvSpPr>
          <p:nvPr>
            <p:ph type="body" sz="quarter" idx="10"/>
          </p:nvPr>
        </p:nvSpPr>
        <p:spPr>
          <a:xfrm>
            <a:off x="274639" y="1844217"/>
            <a:ext cx="6983412" cy="3388620"/>
          </a:xfrm>
        </p:spPr>
        <p:txBody>
          <a:bodyPr/>
          <a:lstStyle/>
          <a:p>
            <a:r>
              <a:rPr lang="en-US" sz="2400" spc="-50" dirty="0"/>
              <a:t>Works with existing infrastructure</a:t>
            </a:r>
          </a:p>
          <a:p>
            <a:r>
              <a:rPr lang="en-US" sz="2400" spc="-50" dirty="0"/>
              <a:t>Continued support for Group Policy and WMI</a:t>
            </a:r>
          </a:p>
          <a:p>
            <a:endParaRPr lang="en-US" spc="-50" dirty="0"/>
          </a:p>
          <a:p>
            <a:r>
              <a:rPr lang="en-US" sz="2400" spc="-50" dirty="0"/>
              <a:t>Advanced MDM support</a:t>
            </a:r>
          </a:p>
          <a:p>
            <a:r>
              <a:rPr lang="en-US" sz="2400" spc="-50" dirty="0"/>
              <a:t>Consistent across PC/phone</a:t>
            </a:r>
          </a:p>
          <a:p>
            <a:r>
              <a:rPr lang="en-US" sz="2400" spc="-50" dirty="0"/>
              <a:t>1st and 3rd party solutions</a:t>
            </a:r>
          </a:p>
        </p:txBody>
      </p:sp>
      <p:pic>
        <p:nvPicPr>
          <p:cNvPr id="3" name="Picture Placeholder 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65" r="12065"/>
          <a:stretch/>
        </p:blipFill>
        <p:spPr/>
      </p:pic>
      <p:cxnSp>
        <p:nvCxnSpPr>
          <p:cNvPr id="8" name="Straight Connector 7"/>
          <p:cNvCxnSpPr/>
          <p:nvPr/>
        </p:nvCxnSpPr>
        <p:spPr>
          <a:xfrm>
            <a:off x="646834" y="3219042"/>
            <a:ext cx="312420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3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 Choices</a:t>
            </a:r>
          </a:p>
        </p:txBody>
      </p:sp>
      <p:graphicFrame>
        <p:nvGraphicFramePr>
          <p:cNvPr id="9" name="Content Placeholder 5"/>
          <p:cNvGraphicFramePr>
            <a:graphicFrameLocks/>
          </p:cNvGraphicFramePr>
          <p:nvPr>
            <p:extLst/>
          </p:nvPr>
        </p:nvGraphicFramePr>
        <p:xfrm>
          <a:off x="491612" y="1580094"/>
          <a:ext cx="7754256" cy="3291840"/>
        </p:xfrm>
        <a:graphic>
          <a:graphicData uri="http://schemas.openxmlformats.org/drawingml/2006/table">
            <a:tbl>
              <a:tblPr firstRow="1" bandRow="1"/>
              <a:tblGrid>
                <a:gridCol w="2009030">
                  <a:extLst>
                    <a:ext uri="{9D8B030D-6E8A-4147-A177-3AD203B41FA5}">
                      <a16:colId xmlns:a16="http://schemas.microsoft.com/office/drawing/2014/main" val="1403774678"/>
                    </a:ext>
                  </a:extLst>
                </a:gridCol>
                <a:gridCol w="5745226">
                  <a:extLst>
                    <a:ext uri="{9D8B030D-6E8A-4147-A177-3AD203B41FA5}">
                      <a16:colId xmlns:a16="http://schemas.microsoft.com/office/drawing/2014/main" val="107580593"/>
                    </a:ext>
                  </a:extLst>
                </a:gridCol>
              </a:tblGrid>
              <a:tr h="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2000" spc="-50" dirty="0">
                        <a:solidFill>
                          <a:schemeClr val="bg2"/>
                        </a:solidFill>
                        <a:latin typeface="Segoe UI Semibold" panose="020B0702040204020203" pitchFamily="34" charset="0"/>
                        <a:cs typeface="Segoe UI Semibold" panose="020B0702040204020203" pitchFamily="34" charset="0"/>
                      </a:endParaRPr>
                    </a:p>
                  </a:txBody>
                  <a:tcPr marL="182880" marT="91440" marB="91440">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2000" spc="-50" dirty="0">
                          <a:solidFill>
                            <a:schemeClr val="tx1"/>
                          </a:solidFill>
                          <a:latin typeface="Segoe UI Semibold" panose="020B0702040204020203" pitchFamily="34" charset="0"/>
                          <a:cs typeface="Segoe UI Semibold" panose="020B0702040204020203" pitchFamily="34" charset="0"/>
                        </a:rPr>
                        <a:t>Available Choices</a:t>
                      </a:r>
                    </a:p>
                  </a:txBody>
                  <a:tcPr marL="182880" marT="91440" marB="91440">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05503433"/>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2000" b="1" spc="-50" dirty="0">
                          <a:solidFill>
                            <a:schemeClr val="bg2"/>
                          </a:solidFill>
                          <a:latin typeface="Segoe UI Semibold" panose="020B0702040204020203" pitchFamily="34" charset="0"/>
                          <a:cs typeface="Segoe UI Semibold" panose="020B0702040204020203" pitchFamily="34" charset="0"/>
                        </a:rPr>
                        <a:t>Identity</a:t>
                      </a:r>
                    </a:p>
                  </a:txBody>
                  <a:tcPr marL="182880" marT="91440" marB="914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spc="-50" dirty="0">
                          <a:solidFill>
                            <a:schemeClr val="bg2"/>
                          </a:solidFill>
                        </a:rPr>
                        <a:t>Active Directory; Azure Active Directory</a:t>
                      </a:r>
                    </a:p>
                  </a:txBody>
                  <a:tcPr marL="182880" marT="91440" marB="914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94806035"/>
                  </a:ext>
                </a:extLst>
              </a:tr>
              <a:tr h="2621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2000" b="1" spc="-50" dirty="0">
                          <a:solidFill>
                            <a:schemeClr val="bg2"/>
                          </a:solidFill>
                          <a:latin typeface="Segoe UI Semibold" panose="020B0702040204020203" pitchFamily="34" charset="0"/>
                          <a:cs typeface="Segoe UI Semibold" panose="020B0702040204020203" pitchFamily="34" charset="0"/>
                        </a:rPr>
                        <a:t>Management</a:t>
                      </a:r>
                    </a:p>
                  </a:txBody>
                  <a:tcPr marL="182880" marT="91440" marB="914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spc="-50" dirty="0">
                          <a:solidFill>
                            <a:schemeClr val="bg2"/>
                          </a:solidFill>
                        </a:rPr>
                        <a:t>Group Policy, System Center Configuration Manager, </a:t>
                      </a:r>
                      <a:br>
                        <a:rPr lang="en-US" sz="1600" spc="-50" dirty="0">
                          <a:solidFill>
                            <a:schemeClr val="bg2"/>
                          </a:solidFill>
                        </a:rPr>
                      </a:br>
                      <a:r>
                        <a:rPr lang="en-US" sz="1600" spc="-50" dirty="0">
                          <a:solidFill>
                            <a:schemeClr val="bg2"/>
                          </a:solidFill>
                        </a:rPr>
                        <a:t>3</a:t>
                      </a:r>
                      <a:r>
                        <a:rPr lang="en-US" sz="1600" spc="-50" baseline="30000" dirty="0">
                          <a:solidFill>
                            <a:schemeClr val="bg2"/>
                          </a:solidFill>
                        </a:rPr>
                        <a:t>rd</a:t>
                      </a:r>
                      <a:r>
                        <a:rPr lang="en-US" sz="1600" spc="-50" dirty="0">
                          <a:solidFill>
                            <a:schemeClr val="bg2"/>
                          </a:solidFill>
                        </a:rPr>
                        <a:t> party PC management; Intune, 3</a:t>
                      </a:r>
                      <a:r>
                        <a:rPr lang="en-US" sz="1600" spc="-50" baseline="30000" dirty="0">
                          <a:solidFill>
                            <a:schemeClr val="bg2"/>
                          </a:solidFill>
                        </a:rPr>
                        <a:t>rd</a:t>
                      </a:r>
                      <a:r>
                        <a:rPr lang="en-US" sz="1600" spc="-50" dirty="0">
                          <a:solidFill>
                            <a:schemeClr val="bg2"/>
                          </a:solidFill>
                        </a:rPr>
                        <a:t> party MDM</a:t>
                      </a:r>
                    </a:p>
                  </a:txBody>
                  <a:tcPr marL="182880" marT="91440" marB="914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2224298"/>
                  </a:ext>
                </a:extLst>
              </a:tr>
              <a:tr h="2621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2000" b="1" spc="-50" dirty="0">
                          <a:solidFill>
                            <a:schemeClr val="bg2"/>
                          </a:solidFill>
                          <a:latin typeface="Segoe UI Semibold" panose="020B0702040204020203" pitchFamily="34" charset="0"/>
                          <a:cs typeface="Segoe UI Semibold" panose="020B0702040204020203" pitchFamily="34" charset="0"/>
                        </a:rPr>
                        <a:t>Updates</a:t>
                      </a:r>
                    </a:p>
                  </a:txBody>
                  <a:tcPr marL="182880" marT="91440" marB="914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spc="-50" dirty="0">
                          <a:solidFill>
                            <a:schemeClr val="bg2"/>
                          </a:solidFill>
                        </a:rPr>
                        <a:t>Windows Update; Windows Server Update Services (WSUS); Intune, 3</a:t>
                      </a:r>
                      <a:r>
                        <a:rPr lang="en-US" sz="1600" spc="-50" baseline="30000" dirty="0">
                          <a:solidFill>
                            <a:schemeClr val="bg2"/>
                          </a:solidFill>
                        </a:rPr>
                        <a:t>rd</a:t>
                      </a:r>
                      <a:r>
                        <a:rPr lang="en-US" sz="1600" spc="-50" dirty="0">
                          <a:solidFill>
                            <a:schemeClr val="bg2"/>
                          </a:solidFill>
                        </a:rPr>
                        <a:t> party MDM</a:t>
                      </a:r>
                    </a:p>
                  </a:txBody>
                  <a:tcPr marL="182880" marT="91440" marB="914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23520661"/>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914400" rtl="0" eaLnBrk="1" latinLnBrk="0" hangingPunct="1"/>
                      <a:r>
                        <a:rPr lang="en-US" sz="2000" b="1" kern="1200" spc="-50" dirty="0">
                          <a:solidFill>
                            <a:schemeClr val="bg2"/>
                          </a:solidFill>
                          <a:latin typeface="Segoe UI Semibold" panose="020B0702040204020203" pitchFamily="34" charset="0"/>
                          <a:ea typeface="+mn-ea"/>
                          <a:cs typeface="Segoe UI Semibold" panose="020B0702040204020203" pitchFamily="34" charset="0"/>
                        </a:rPr>
                        <a:t>Infrastructure</a:t>
                      </a:r>
                    </a:p>
                  </a:txBody>
                  <a:tcPr marL="182880" marT="91440" marB="914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914400" rtl="0" eaLnBrk="1" latinLnBrk="0" hangingPunct="1"/>
                      <a:r>
                        <a:rPr lang="en-US" sz="1600" kern="1200" spc="-50" dirty="0">
                          <a:solidFill>
                            <a:schemeClr val="bg2"/>
                          </a:solidFill>
                        </a:rPr>
                        <a:t>On-premises or in the cloud</a:t>
                      </a:r>
                    </a:p>
                  </a:txBody>
                  <a:tcPr marL="182880" marT="91440" marB="914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87538058"/>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2000" b="1" spc="-50" dirty="0">
                          <a:solidFill>
                            <a:schemeClr val="bg2"/>
                          </a:solidFill>
                          <a:latin typeface="Segoe UI Semibold" panose="020B0702040204020203" pitchFamily="34" charset="0"/>
                          <a:cs typeface="Segoe UI Semibold" panose="020B0702040204020203" pitchFamily="34" charset="0"/>
                        </a:rPr>
                        <a:t>Ownership</a:t>
                      </a:r>
                    </a:p>
                  </a:txBody>
                  <a:tcPr marL="182880" marT="91440" marB="914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spc="-50" dirty="0">
                          <a:solidFill>
                            <a:schemeClr val="bg2"/>
                          </a:solidFill>
                        </a:rPr>
                        <a:t>Corporate-owned, CYOD; BYOD</a:t>
                      </a:r>
                    </a:p>
                  </a:txBody>
                  <a:tcPr marL="182880" marT="91440" marB="914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31772112"/>
                  </a:ext>
                </a:extLst>
              </a:tr>
            </a:tbl>
          </a:graphicData>
        </a:graphic>
      </p:graphicFrame>
      <p:sp>
        <p:nvSpPr>
          <p:cNvPr id="10" name="Rectangle 9"/>
          <p:cNvSpPr/>
          <p:nvPr/>
        </p:nvSpPr>
        <p:spPr>
          <a:xfrm>
            <a:off x="458371" y="5051110"/>
            <a:ext cx="7848501"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Organizations may mix and match, depending on their specific scenario</a:t>
            </a:r>
          </a:p>
        </p:txBody>
      </p:sp>
    </p:spTree>
    <p:extLst>
      <p:ext uri="{BB962C8B-B14F-4D97-AF65-F5344CB8AC3E}">
        <p14:creationId xmlns:p14="http://schemas.microsoft.com/office/powerpoint/2010/main" val="5832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 Choices</a:t>
            </a:r>
          </a:p>
        </p:txBody>
      </p:sp>
      <p:grpSp>
        <p:nvGrpSpPr>
          <p:cNvPr id="43" name="Group 42"/>
          <p:cNvGrpSpPr/>
          <p:nvPr/>
        </p:nvGrpSpPr>
        <p:grpSpPr>
          <a:xfrm>
            <a:off x="397089" y="1652451"/>
            <a:ext cx="2788920" cy="3935101"/>
            <a:chOff x="433665" y="1652451"/>
            <a:chExt cx="3108960" cy="3935101"/>
          </a:xfrm>
        </p:grpSpPr>
        <p:sp>
          <p:nvSpPr>
            <p:cNvPr id="23" name="Rectangle 22"/>
            <p:cNvSpPr/>
            <p:nvPr/>
          </p:nvSpPr>
          <p:spPr bwMode="auto">
            <a:xfrm>
              <a:off x="433665" y="2219638"/>
              <a:ext cx="3108960" cy="1325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0" numCol="1" spcCol="0" rtlCol="0" fromWordArt="0" anchor="t" anchorCtr="0" forceAA="0" compatLnSpc="1">
              <a:prstTxWarp prst="textNoShape">
                <a:avLst/>
              </a:prstTxWarp>
              <a:noAutofit/>
            </a:bodyPr>
            <a:lstStyle/>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Exchange ActiveSync</a:t>
              </a:r>
            </a:p>
          </p:txBody>
        </p:sp>
        <p:sp>
          <p:nvSpPr>
            <p:cNvPr id="24" name="Rectangle 23"/>
            <p:cNvSpPr/>
            <p:nvPr/>
          </p:nvSpPr>
          <p:spPr bwMode="auto">
            <a:xfrm>
              <a:off x="433665" y="1652451"/>
              <a:ext cx="3108960" cy="548640"/>
            </a:xfrm>
            <a:prstGeom prst="rect">
              <a:avLst/>
            </a:prstGeom>
            <a:solidFill>
              <a:schemeClr val="bg2"/>
            </a:solidFill>
            <a:ln>
              <a:solidFill>
                <a:schemeClr val="tx1"/>
              </a:solidFill>
            </a:ln>
          </p:spPr>
          <p:txBody>
            <a:bodyPr vert="horz" wrap="square" lIns="182880" tIns="182880" rIns="140523" bIns="87825" rtlCol="0" anchor="t" anchorCtr="0">
              <a:noAutofit/>
            </a:bodyPr>
            <a:lstStyle/>
            <a:p>
              <a:pPr marL="0" marR="0" lvl="0" indent="0" defTabSz="914363" eaLnBrk="1" fontAlgn="auto" latinLnBrk="0" hangingPunct="1">
                <a:lnSpc>
                  <a:spcPct val="90000"/>
                </a:lnSpc>
                <a:spcBef>
                  <a:spcPct val="0"/>
                </a:spcBef>
                <a:spcAft>
                  <a:spcPts val="0"/>
                </a:spcAft>
                <a:buClrTx/>
                <a:buSzTx/>
                <a:buFontTx/>
                <a:buNone/>
                <a:tabLst/>
                <a:defRPr/>
              </a:pPr>
              <a:r>
                <a:rPr kumimoji="0" lang="en-US" sz="2000" b="0" i="0" u="none" strike="noStrike" kern="0" cap="none" spc="-50" normalizeH="0" baseline="0" noProof="0" dirty="0">
                  <a:ln w="3175">
                    <a:noFill/>
                  </a:ln>
                  <a:solidFill>
                    <a:srgbClr val="FFFFFF"/>
                  </a:solidFill>
                  <a:effectLst/>
                  <a:uLnTx/>
                  <a:uFillTx/>
                  <a:latin typeface="Segoe UI Semibold" panose="020B0702040204020203" pitchFamily="34" charset="0"/>
                  <a:cs typeface="Segoe UI Semibold" panose="020B0702040204020203" pitchFamily="34" charset="0"/>
                </a:rPr>
                <a:t>Basic</a:t>
              </a:r>
            </a:p>
          </p:txBody>
        </p:sp>
        <p:sp>
          <p:nvSpPr>
            <p:cNvPr id="31" name="Rectangle 30"/>
            <p:cNvSpPr/>
            <p:nvPr/>
          </p:nvSpPr>
          <p:spPr bwMode="auto">
            <a:xfrm>
              <a:off x="433665" y="3560695"/>
              <a:ext cx="3108960" cy="54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0" numCol="1" spcCol="0" rtlCol="0" fromWordArt="0" anchor="t" anchorCtr="0" forceAA="0" compatLnSpc="1">
              <a:prstTxWarp prst="textNoShape">
                <a:avLst/>
              </a:prstTxWarp>
              <a:noAutofit/>
            </a:bodyPr>
            <a:lstStyle/>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Windows Update</a:t>
              </a:r>
            </a:p>
          </p:txBody>
        </p:sp>
        <p:sp>
          <p:nvSpPr>
            <p:cNvPr id="34" name="Rectangle 33"/>
            <p:cNvSpPr/>
            <p:nvPr/>
          </p:nvSpPr>
          <p:spPr bwMode="auto">
            <a:xfrm>
              <a:off x="433665" y="4124512"/>
              <a:ext cx="3108960" cy="1463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0" numCol="1" spcCol="0" rtlCol="0" fromWordArt="0" anchor="t" anchorCtr="0" forceAA="0" compatLnSpc="1">
              <a:prstTxWarp prst="textNoShape">
                <a:avLst/>
              </a:prstTxWarp>
              <a:noAutofit/>
            </a:bodyPr>
            <a:lstStyle/>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BYOD (personal) devices</a:t>
              </a:r>
            </a:p>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E-mail access only</a:t>
              </a:r>
            </a:p>
          </p:txBody>
        </p:sp>
      </p:grpSp>
      <p:grpSp>
        <p:nvGrpSpPr>
          <p:cNvPr id="44" name="Group 43"/>
          <p:cNvGrpSpPr/>
          <p:nvPr/>
        </p:nvGrpSpPr>
        <p:grpSpPr>
          <a:xfrm>
            <a:off x="3221372" y="1652451"/>
            <a:ext cx="2788920" cy="3935101"/>
            <a:chOff x="3615223" y="1652451"/>
            <a:chExt cx="3108960" cy="3935101"/>
          </a:xfrm>
        </p:grpSpPr>
        <p:sp>
          <p:nvSpPr>
            <p:cNvPr id="26" name="Rectangle 25"/>
            <p:cNvSpPr/>
            <p:nvPr/>
          </p:nvSpPr>
          <p:spPr bwMode="auto">
            <a:xfrm>
              <a:off x="3615223" y="2219638"/>
              <a:ext cx="3108960" cy="1325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0" numCol="1" spcCol="0" rtlCol="0" fromWordArt="0" anchor="t" anchorCtr="0" forceAA="0" compatLnSpc="1">
              <a:prstTxWarp prst="textNoShape">
                <a:avLst/>
              </a:prstTxWarp>
              <a:noAutofit/>
            </a:bodyPr>
            <a:lstStyle/>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Active Directory and/or</a:t>
              </a:r>
              <a:b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b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Azure Active Directory</a:t>
              </a:r>
            </a:p>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Mobile Device Management</a:t>
              </a:r>
            </a:p>
          </p:txBody>
        </p:sp>
        <p:sp>
          <p:nvSpPr>
            <p:cNvPr id="27" name="Rectangle 26"/>
            <p:cNvSpPr/>
            <p:nvPr/>
          </p:nvSpPr>
          <p:spPr bwMode="auto">
            <a:xfrm>
              <a:off x="3615223" y="1652451"/>
              <a:ext cx="3108960" cy="548640"/>
            </a:xfrm>
            <a:prstGeom prst="rect">
              <a:avLst/>
            </a:prstGeom>
            <a:solidFill>
              <a:schemeClr val="bg2"/>
            </a:solidFill>
            <a:ln>
              <a:solidFill>
                <a:schemeClr val="tx1"/>
              </a:solidFill>
            </a:ln>
          </p:spPr>
          <p:txBody>
            <a:bodyPr vert="horz" wrap="square" lIns="182880" tIns="182880" rIns="140523" bIns="87825" rtlCol="0" anchor="t" anchorCtr="0">
              <a:noAutofit/>
            </a:bodyPr>
            <a:lstStyle/>
            <a:p>
              <a:pPr marL="0" marR="0" lvl="0" indent="0" defTabSz="914363" eaLnBrk="1" fontAlgn="auto" latinLnBrk="0" hangingPunct="1">
                <a:lnSpc>
                  <a:spcPct val="90000"/>
                </a:lnSpc>
                <a:spcBef>
                  <a:spcPct val="0"/>
                </a:spcBef>
                <a:spcAft>
                  <a:spcPts val="0"/>
                </a:spcAft>
                <a:buClrTx/>
                <a:buSzTx/>
                <a:buFontTx/>
                <a:buNone/>
                <a:tabLst/>
                <a:defRPr/>
              </a:pPr>
              <a:r>
                <a:rPr kumimoji="0" lang="en-US" sz="2000" b="0" i="0" u="none" strike="noStrike" kern="0" cap="none" spc="-50" normalizeH="0" baseline="0" noProof="0" dirty="0">
                  <a:ln w="3175">
                    <a:noFill/>
                  </a:ln>
                  <a:solidFill>
                    <a:srgbClr val="FFFFFF"/>
                  </a:solidFill>
                  <a:effectLst/>
                  <a:uLnTx/>
                  <a:uFillTx/>
                  <a:latin typeface="Segoe UI Semibold" panose="020B0702040204020203" pitchFamily="34" charset="0"/>
                  <a:cs typeface="Segoe UI Semibold" panose="020B0702040204020203" pitchFamily="34" charset="0"/>
                </a:rPr>
                <a:t>Lightweight</a:t>
              </a:r>
            </a:p>
          </p:txBody>
        </p:sp>
        <p:sp>
          <p:nvSpPr>
            <p:cNvPr id="32" name="Rectangle 31"/>
            <p:cNvSpPr/>
            <p:nvPr/>
          </p:nvSpPr>
          <p:spPr bwMode="auto">
            <a:xfrm>
              <a:off x="3615223" y="3560695"/>
              <a:ext cx="3108960" cy="54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0" numCol="1" spcCol="0" rtlCol="0" fromWordArt="0" anchor="t" anchorCtr="0" forceAA="0" compatLnSpc="1">
              <a:prstTxWarp prst="textNoShape">
                <a:avLst/>
              </a:prstTxWarp>
              <a:noAutofit/>
            </a:bodyPr>
            <a:lstStyle/>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Windows Update/MDM</a:t>
              </a:r>
            </a:p>
          </p:txBody>
        </p:sp>
        <p:sp>
          <p:nvSpPr>
            <p:cNvPr id="35" name="Rectangle 34"/>
            <p:cNvSpPr/>
            <p:nvPr/>
          </p:nvSpPr>
          <p:spPr bwMode="auto">
            <a:xfrm>
              <a:off x="3615223" y="4124512"/>
              <a:ext cx="3108960" cy="1463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0" numCol="1" spcCol="0" rtlCol="0" fromWordArt="0" anchor="t" anchorCtr="0" forceAA="0" compatLnSpc="1">
              <a:prstTxWarp prst="textNoShape">
                <a:avLst/>
              </a:prstTxWarp>
              <a:noAutofit/>
            </a:bodyPr>
            <a:lstStyle/>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Company-owned </a:t>
              </a:r>
              <a:b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b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and BYOD devices</a:t>
              </a:r>
            </a:p>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Internet-facing </a:t>
              </a:r>
              <a:b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b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or corporate network</a:t>
              </a:r>
            </a:p>
          </p:txBody>
        </p:sp>
      </p:grpSp>
      <p:grpSp>
        <p:nvGrpSpPr>
          <p:cNvPr id="45" name="Group 44"/>
          <p:cNvGrpSpPr/>
          <p:nvPr/>
        </p:nvGrpSpPr>
        <p:grpSpPr>
          <a:xfrm>
            <a:off x="6045655" y="1652451"/>
            <a:ext cx="2788920" cy="3935101"/>
            <a:chOff x="6796781" y="1652451"/>
            <a:chExt cx="3108960" cy="3935101"/>
          </a:xfrm>
        </p:grpSpPr>
        <p:sp>
          <p:nvSpPr>
            <p:cNvPr id="29" name="Rectangle 28"/>
            <p:cNvSpPr/>
            <p:nvPr/>
          </p:nvSpPr>
          <p:spPr bwMode="auto">
            <a:xfrm>
              <a:off x="6796781" y="2219638"/>
              <a:ext cx="3108960" cy="1325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0" numCol="1" spcCol="0" rtlCol="0" fromWordArt="0" anchor="t" anchorCtr="0" forceAA="0" compatLnSpc="1">
              <a:prstTxWarp prst="textNoShape">
                <a:avLst/>
              </a:prstTxWarp>
              <a:noAutofit/>
            </a:bodyPr>
            <a:lstStyle/>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Active Directory</a:t>
              </a:r>
            </a:p>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Group Policy</a:t>
              </a:r>
            </a:p>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dirty="0">
                  <a:ln w="3175">
                    <a:noFill/>
                  </a:ln>
                  <a:solidFill>
                    <a:schemeClr val="bg2"/>
                  </a:solidFill>
                  <a:effectLst/>
                  <a:uLnTx/>
                  <a:uFillTx/>
                  <a:cs typeface="Segoe UI" panose="020B0502040204020203" pitchFamily="34" charset="0"/>
                </a:rPr>
                <a:t>System Center</a:t>
              </a:r>
            </a:p>
          </p:txBody>
        </p:sp>
        <p:sp>
          <p:nvSpPr>
            <p:cNvPr id="30" name="Rectangle 29"/>
            <p:cNvSpPr/>
            <p:nvPr/>
          </p:nvSpPr>
          <p:spPr bwMode="auto">
            <a:xfrm>
              <a:off x="6796781" y="1652451"/>
              <a:ext cx="3108960" cy="548640"/>
            </a:xfrm>
            <a:prstGeom prst="rect">
              <a:avLst/>
            </a:prstGeom>
            <a:solidFill>
              <a:schemeClr val="bg2"/>
            </a:solidFill>
            <a:ln>
              <a:solidFill>
                <a:schemeClr val="tx1"/>
              </a:solidFill>
            </a:ln>
          </p:spPr>
          <p:txBody>
            <a:bodyPr vert="horz" wrap="square" lIns="182880" tIns="182880" rIns="140523" bIns="87825" rtlCol="0" anchor="t" anchorCtr="0">
              <a:noAutofit/>
            </a:bodyPr>
            <a:lstStyle/>
            <a:p>
              <a:pPr marL="0" marR="0" lvl="0" indent="0" defTabSz="914363" eaLnBrk="1" fontAlgn="auto" latinLnBrk="0" hangingPunct="1">
                <a:lnSpc>
                  <a:spcPct val="90000"/>
                </a:lnSpc>
                <a:spcBef>
                  <a:spcPct val="0"/>
                </a:spcBef>
                <a:spcAft>
                  <a:spcPts val="0"/>
                </a:spcAft>
                <a:buClrTx/>
                <a:buSzTx/>
                <a:buFontTx/>
                <a:buNone/>
                <a:tabLst/>
                <a:defRPr/>
              </a:pPr>
              <a:r>
                <a:rPr kumimoji="0" lang="en-US" sz="2000" b="0" i="0" u="none" strike="noStrike" kern="0" cap="none" spc="-50" normalizeH="0" baseline="0" noProof="0" dirty="0">
                  <a:ln w="3175">
                    <a:noFill/>
                  </a:ln>
                  <a:solidFill>
                    <a:srgbClr val="FFFFFF"/>
                  </a:solidFill>
                  <a:effectLst/>
                  <a:uLnTx/>
                  <a:uFillTx/>
                  <a:latin typeface="Segoe UI Semibold" panose="020B0702040204020203" pitchFamily="34" charset="0"/>
                  <a:cs typeface="Segoe UI Semibold" panose="020B0702040204020203" pitchFamily="34" charset="0"/>
                </a:rPr>
                <a:t>Full Control</a:t>
              </a:r>
            </a:p>
          </p:txBody>
        </p:sp>
        <p:sp>
          <p:nvSpPr>
            <p:cNvPr id="33" name="Rectangle 32"/>
            <p:cNvSpPr/>
            <p:nvPr/>
          </p:nvSpPr>
          <p:spPr bwMode="auto">
            <a:xfrm>
              <a:off x="6796781" y="3560695"/>
              <a:ext cx="3108960" cy="54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0" numCol="1" spcCol="0" rtlCol="0" fromWordArt="0" anchor="t" anchorCtr="0" forceAA="0" compatLnSpc="1">
              <a:prstTxWarp prst="textNoShape">
                <a:avLst/>
              </a:prstTxWarp>
              <a:noAutofit/>
            </a:bodyPr>
            <a:lstStyle/>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a:ln w="3175">
                    <a:noFill/>
                  </a:ln>
                  <a:solidFill>
                    <a:schemeClr val="bg2"/>
                  </a:solidFill>
                  <a:effectLst/>
                  <a:uLnTx/>
                  <a:uFillTx/>
                  <a:cs typeface="Segoe UI" panose="020B0502040204020203" pitchFamily="34" charset="0"/>
                </a:rPr>
                <a:t>WSUS</a:t>
              </a:r>
              <a:endParaRPr kumimoji="0" lang="en-US" sz="1600" b="0" i="0" u="none" strike="noStrike" kern="0" cap="none" spc="-50" normalizeH="0" baseline="0" noProof="0" dirty="0">
                <a:ln w="3175">
                  <a:noFill/>
                </a:ln>
                <a:solidFill>
                  <a:schemeClr val="bg2"/>
                </a:solidFill>
                <a:effectLst/>
                <a:uLnTx/>
                <a:uFillTx/>
                <a:cs typeface="Segoe UI" panose="020B0502040204020203" pitchFamily="34" charset="0"/>
              </a:endParaRPr>
            </a:p>
          </p:txBody>
        </p:sp>
        <p:sp>
          <p:nvSpPr>
            <p:cNvPr id="36" name="Rectangle 35"/>
            <p:cNvSpPr/>
            <p:nvPr/>
          </p:nvSpPr>
          <p:spPr bwMode="auto">
            <a:xfrm>
              <a:off x="6796781" y="4124512"/>
              <a:ext cx="3108960" cy="1463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0" numCol="1" spcCol="0" rtlCol="0" fromWordArt="0" anchor="t" anchorCtr="0" forceAA="0" compatLnSpc="1">
              <a:prstTxWarp prst="textNoShape">
                <a:avLst/>
              </a:prstTxWarp>
              <a:noAutofit/>
            </a:bodyPr>
            <a:lstStyle/>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a:ln w="3175">
                    <a:noFill/>
                  </a:ln>
                  <a:solidFill>
                    <a:schemeClr val="bg2"/>
                  </a:solidFill>
                  <a:effectLst/>
                  <a:uLnTx/>
                  <a:uFillTx/>
                  <a:cs typeface="Segoe UI" panose="020B0502040204020203" pitchFamily="34" charset="0"/>
                </a:rPr>
                <a:t>Company-owned devices</a:t>
              </a:r>
            </a:p>
            <a:p>
              <a:pPr marL="0" marR="0" lvl="0" indent="0" defTabSz="932133" eaLnBrk="1" fontAlgn="base" latinLnBrk="0" hangingPunct="1">
                <a:lnSpc>
                  <a:spcPct val="100000"/>
                </a:lnSpc>
                <a:spcBef>
                  <a:spcPct val="0"/>
                </a:spcBef>
                <a:spcAft>
                  <a:spcPts val="1000"/>
                </a:spcAft>
                <a:buClrTx/>
                <a:buSzTx/>
                <a:buFontTx/>
                <a:buNone/>
                <a:tabLst/>
                <a:defRPr/>
              </a:pPr>
              <a:r>
                <a:rPr kumimoji="0" lang="en-US" sz="1600" b="0" i="0" u="none" strike="noStrike" kern="0" cap="none" spc="-50" normalizeH="0" baseline="0" noProof="0">
                  <a:ln w="3175">
                    <a:noFill/>
                  </a:ln>
                  <a:solidFill>
                    <a:schemeClr val="bg2"/>
                  </a:solidFill>
                  <a:effectLst/>
                  <a:uLnTx/>
                  <a:uFillTx/>
                  <a:cs typeface="Segoe UI" panose="020B0502040204020203" pitchFamily="34" charset="0"/>
                </a:rPr>
                <a:t>Corporate network</a:t>
              </a:r>
            </a:p>
          </p:txBody>
        </p:sp>
      </p:grpSp>
    </p:spTree>
    <p:extLst>
      <p:ext uri="{BB962C8B-B14F-4D97-AF65-F5344CB8AC3E}">
        <p14:creationId xmlns:p14="http://schemas.microsoft.com/office/powerpoint/2010/main" val="57895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FD8CDD81-C58F-44BA-9199-FB28CC2F61B4}"/>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6DAFF277-0ABD-4843-9581-151AC106FCAB}"/>
    </a:ext>
  </a:extLst>
</a:theme>
</file>

<file path=ppt/theme/theme3.xml><?xml version="1.0" encoding="utf-8"?>
<a:theme xmlns:a="http://schemas.openxmlformats.org/drawingml/2006/main" name="WINDOWS 10 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7A8D359-2C75-4712-B142-A31CF0C28EAF}" vid="{E296AF94-AFD6-4423-A2D0-16DBF496504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77279579A0454B857F5303129CCB60" ma:contentTypeVersion="4" ma:contentTypeDescription="Create a new document." ma:contentTypeScope="" ma:versionID="182caf5a2de310c7b894f3ebd0cf3205">
  <xsd:schema xmlns:xsd="http://www.w3.org/2001/XMLSchema" xmlns:xs="http://www.w3.org/2001/XMLSchema" xmlns:p="http://schemas.microsoft.com/office/2006/metadata/properties" xmlns:ns2="4a531b04-6090-4f07-81d2-e7d9285f981d" targetNamespace="http://schemas.microsoft.com/office/2006/metadata/properties" ma:root="true" ma:fieldsID="b7c562f2df7134a4b91f92869e819523" ns2:_="">
    <xsd:import namespace="4a531b04-6090-4f07-81d2-e7d9285f981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31b04-6090-4f07-81d2-e7d9285f981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15FBDE-70DB-4F66-BF88-6F73456D9B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531b04-6090-4f07-81d2-e7d9285f98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a531b04-6090-4f07-81d2-e7d9285f981d"/>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WTS-FY17-Series-Template</Template>
  <TotalTime>28</TotalTime>
  <Words>5640</Words>
  <Application>Microsoft Office PowerPoint</Application>
  <PresentationFormat>Custom</PresentationFormat>
  <Paragraphs>572</Paragraphs>
  <Slides>40</Slides>
  <Notes>37</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ＭＳ Ｐゴシック</vt:lpstr>
      <vt:lpstr>Arial</vt:lpstr>
      <vt:lpstr>Arial Unicode MS</vt:lpstr>
      <vt:lpstr>Calibri</vt:lpstr>
      <vt:lpstr>Consolas</vt:lpstr>
      <vt:lpstr>Segoe</vt:lpstr>
      <vt:lpstr>Segoe UI</vt:lpstr>
      <vt:lpstr>Segoe UI Light</vt:lpstr>
      <vt:lpstr>Segoe UI Semibold</vt:lpstr>
      <vt:lpstr>Times New Roman</vt:lpstr>
      <vt:lpstr>Wingdings</vt:lpstr>
      <vt:lpstr>WHITE TEMPLATE</vt:lpstr>
      <vt:lpstr>COLOR TEMPLATE</vt:lpstr>
      <vt:lpstr>WINDOWS 10 COLOR TEMPLATE</vt:lpstr>
      <vt:lpstr>Windows Tech Series Base Setup for Management</vt:lpstr>
      <vt:lpstr>Agenda</vt:lpstr>
      <vt:lpstr>Part 1 – Base System Setup </vt:lpstr>
      <vt:lpstr>PowerPoint Presentation</vt:lpstr>
      <vt:lpstr>PowerPoint Presentation</vt:lpstr>
      <vt:lpstr>Evolving Business Needs</vt:lpstr>
      <vt:lpstr>Management Choices</vt:lpstr>
      <vt:lpstr>Management Choices</vt:lpstr>
      <vt:lpstr>Management Choices</vt:lpstr>
      <vt:lpstr>Windows Management Features</vt:lpstr>
      <vt:lpstr>Windows 10 Works with Existing Infrastructure</vt:lpstr>
      <vt:lpstr>Mobile Device Management</vt:lpstr>
      <vt:lpstr>MDM in Windows 10</vt:lpstr>
      <vt:lpstr>Identity Choices</vt:lpstr>
      <vt:lpstr>Windows 10 Identity Choices</vt:lpstr>
      <vt:lpstr>Azure Active Directory</vt:lpstr>
      <vt:lpstr>Azure AD Join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Device Management Vision A “single pane of glass” for managing all of your devices</vt:lpstr>
      <vt:lpstr>Group Policy</vt:lpstr>
      <vt:lpstr>Microsoft Intune  </vt:lpstr>
      <vt:lpstr>PowerPoint Presentation</vt:lpstr>
      <vt:lpstr>PowerPoint Presentation</vt:lpstr>
      <vt:lpstr>SSO in Hybrid Setup</vt:lpstr>
      <vt:lpstr>PowerPoint Presentation</vt:lpstr>
      <vt:lpstr>PowerPoint Presentation</vt:lpstr>
      <vt:lpstr>PowerPoint Presentation</vt:lpstr>
      <vt:lpstr>Management Labs  Module 01-01:  Azure AD &amp; EMS setup and configuration</vt:lpstr>
      <vt:lpstr>Getting Ready for Windows 10</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Tech Series template</dc:title>
  <dc:subject>&lt;Speech title here&gt;</dc:subject>
  <dc:creator>Dave Field</dc:creator>
  <cp:keywords/>
  <dc:description>Template: Maryfj_x000d_
Formatting:_x000d_
Audience Type:</dc:description>
  <cp:lastModifiedBy>Dave Field</cp:lastModifiedBy>
  <cp:revision>15</cp:revision>
  <dcterms:created xsi:type="dcterms:W3CDTF">2016-07-18T23:01:25Z</dcterms:created>
  <dcterms:modified xsi:type="dcterms:W3CDTF">2016-10-26T20:25:59Z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0x0101004277279579A0454B857F5303129CCB60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